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7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32" r:id="rId74"/>
    <p:sldId id="329" r:id="rId75"/>
    <p:sldId id="330" r:id="rId76"/>
    <p:sldId id="331" r:id="rId77"/>
    <p:sldId id="328" r:id="rId7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CBFDC-F1C8-FDD8-6B5D-904FF0870535}" v="2" dt="2020-10-13T16:56:14.387"/>
    <p1510:client id="{2AB455F5-43FE-7D43-1ED7-C651689E88D8}" v="73" dt="2020-10-11T00:17:26.315"/>
    <p1510:client id="{3721DF28-822F-BF25-9CBB-2B3039DC261E}" v="90" dt="2020-10-07T02:39:45.413"/>
    <p1510:client id="{47D7F1AE-630A-4AA6-9EFD-33A1D99E5C25}" v="179" dt="2020-10-10T02:40:29.679"/>
    <p1510:client id="{7E69F1EC-8781-DF62-539A-D76D66F1BC29}" v="83" dt="2020-10-12T19:08:27.237"/>
    <p1510:client id="{AB6BA002-B592-A146-2FE3-D05C8758B64D}" v="6" dt="2020-10-13T16:53:55.153"/>
    <p1510:client id="{C63A0CBA-358A-CBC8-2282-3737C26B12EA}" v="21" dt="2020-10-10T02:55:01.119"/>
    <p1510:client id="{CC24D2E2-4A72-7923-EA30-1B767ECB66D5}" v="68" dt="2020-10-10T02:53:12.30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6E6E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CB"/>
          </a:solidFill>
        </a:fill>
      </a:tcStyle>
    </a:wholeTbl>
    <a:band2H>
      <a:tcTxStyle/>
      <a:tcStyle>
        <a:tcBdr/>
        <a:fill>
          <a:solidFill>
            <a:srgbClr val="EE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CB"/>
          </a:solidFill>
        </a:fill>
      </a:tcStyle>
    </a:wholeTbl>
    <a:band2H>
      <a:tcTxStyle/>
      <a:tcStyle>
        <a:tcBdr/>
        <a:fill>
          <a:solidFill>
            <a:srgbClr val="EE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6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9" name="Shape 15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584266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6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18288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1pPr>
            <a:lvl2pPr marL="320040" indent="284479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2pPr>
            <a:lvl3pPr marL="320040" indent="75184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3pPr>
            <a:lvl4pPr marL="320040" indent="12192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4pPr>
            <a:lvl5pPr marL="320040" indent="16764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Google Shape;100;p81"/>
          <p:cNvSpPr txBox="1">
            <a:spLocks noGrp="1"/>
          </p:cNvSpPr>
          <p:nvPr>
            <p:ph type="body" sz="quarter" idx="21"/>
          </p:nvPr>
        </p:nvSpPr>
        <p:spPr>
          <a:xfrm>
            <a:off x="677334" y="4470400"/>
            <a:ext cx="8596670" cy="15709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>
              <a:buClrTx/>
              <a:buSzTx/>
              <a:buFontTx/>
              <a:buNone/>
            </a:pPr>
            <a:endParaRPr/>
          </a:p>
        </p:txBody>
      </p:sp>
      <p:sp>
        <p:nvSpPr>
          <p:cNvPr id="118" name="Google Shape;104;p81"/>
          <p:cNvSpPr txBox="1"/>
          <p:nvPr/>
        </p:nvSpPr>
        <p:spPr>
          <a:xfrm>
            <a:off x="587594" y="469485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19" name="Google Shape;105;p81"/>
          <p:cNvSpPr txBox="1"/>
          <p:nvPr/>
        </p:nvSpPr>
        <p:spPr>
          <a:xfrm>
            <a:off x="8938735" y="2565663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Google Shape;115;p83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39" name="Google Shape;119;p83"/>
          <p:cNvSpPr txBox="1"/>
          <p:nvPr/>
        </p:nvSpPr>
        <p:spPr>
          <a:xfrm>
            <a:off x="587594" y="469485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40" name="Google Shape;120;p83"/>
          <p:cNvSpPr txBox="1"/>
          <p:nvPr/>
        </p:nvSpPr>
        <p:spPr>
          <a:xfrm>
            <a:off x="8938735" y="2565663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Google Shape;124;p84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half" idx="1"/>
          </p:nvPr>
        </p:nvSpPr>
        <p:spPr>
          <a:xfrm rot="5400000">
            <a:off x="3035281" y="-197358"/>
            <a:ext cx="3880774" cy="8596669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3" cy="130474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1"/>
            <a:ext cx="5251451" cy="7060151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58;p60"/>
          <p:cNvGrpSpPr/>
          <p:nvPr/>
        </p:nvGrpSpPr>
        <p:grpSpPr>
          <a:xfrm>
            <a:off x="-105" y="-8468"/>
            <a:ext cx="12192238" cy="6866582"/>
            <a:chOff x="0" y="0"/>
            <a:chExt cx="12192236" cy="6866579"/>
          </a:xfrm>
        </p:grpSpPr>
        <p:sp>
          <p:nvSpPr>
            <p:cNvPr id="176" name="Google Shape;159;p60"/>
            <p:cNvSpPr/>
            <p:nvPr/>
          </p:nvSpPr>
          <p:spPr>
            <a:xfrm>
              <a:off x="9371116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Google Shape;160;p60"/>
            <p:cNvSpPr/>
            <p:nvPr/>
          </p:nvSpPr>
          <p:spPr>
            <a:xfrm flipH="1">
              <a:off x="7425228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Google Shape;161;p60"/>
            <p:cNvSpPr/>
            <p:nvPr/>
          </p:nvSpPr>
          <p:spPr>
            <a:xfrm>
              <a:off x="9181579" y="0"/>
              <a:ext cx="300735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Google Shape;162;p60"/>
            <p:cNvSpPr/>
            <p:nvPr/>
          </p:nvSpPr>
          <p:spPr>
            <a:xfrm>
              <a:off x="9603546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Google Shape;163;p60"/>
            <p:cNvSpPr/>
            <p:nvPr/>
          </p:nvSpPr>
          <p:spPr>
            <a:xfrm>
              <a:off x="8932436" y="3056467"/>
              <a:ext cx="3259801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Google Shape;164;p60"/>
            <p:cNvSpPr/>
            <p:nvPr/>
          </p:nvSpPr>
          <p:spPr>
            <a:xfrm>
              <a:off x="9334603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Google Shape;165;p60"/>
            <p:cNvSpPr/>
            <p:nvPr/>
          </p:nvSpPr>
          <p:spPr>
            <a:xfrm>
              <a:off x="10898833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Google Shape;166;p60"/>
            <p:cNvSpPr/>
            <p:nvPr/>
          </p:nvSpPr>
          <p:spPr>
            <a:xfrm>
              <a:off x="10939102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Google Shape;167;p60"/>
            <p:cNvSpPr/>
            <p:nvPr/>
          </p:nvSpPr>
          <p:spPr>
            <a:xfrm>
              <a:off x="10371770" y="3598334"/>
              <a:ext cx="1817100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5" name="Google Shape;168;p60"/>
            <p:cNvSpPr/>
            <p:nvPr/>
          </p:nvSpPr>
          <p:spPr>
            <a:xfrm rot="10800000">
              <a:off x="0" y="8521"/>
              <a:ext cx="842701" cy="566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7" name="Title Text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7001" cy="16464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7001" cy="1096801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18288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1pPr>
            <a:lvl2pPr marL="320040" indent="284479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2pPr>
            <a:lvl3pPr marL="320040" indent="75184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3pPr>
            <a:lvl4pPr marL="320040" indent="12192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4pPr>
            <a:lvl5pPr marL="320040" indent="16764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196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1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2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4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5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7333" y="2160589"/>
            <a:ext cx="8596802" cy="3880800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Google Shape;180;p61"/>
          <p:cNvSpPr txBox="1"/>
          <p:nvPr/>
        </p:nvSpPr>
        <p:spPr>
          <a:xfrm>
            <a:off x="10458749" y="142124"/>
            <a:ext cx="11373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TEAM BLUE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217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22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23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26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8" name="Title Text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801" cy="18267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2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801" cy="8604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237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6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48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2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102" cy="3880800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Google Shape;190;p88"/>
          <p:cNvSpPr txBox="1">
            <a:spLocks noGrp="1"/>
          </p:cNvSpPr>
          <p:nvPr>
            <p:ph type="body" sz="quarter" idx="21"/>
          </p:nvPr>
        </p:nvSpPr>
        <p:spPr>
          <a:xfrm>
            <a:off x="5089969" y="2160589"/>
            <a:ext cx="4184101" cy="3880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258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1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2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7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69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2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01" cy="5763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" name="Google Shape;197;p89"/>
          <p:cNvSpPr txBox="1">
            <a:spLocks noGrp="1"/>
          </p:cNvSpPr>
          <p:nvPr>
            <p:ph type="body" sz="quarter" idx="21"/>
          </p:nvPr>
        </p:nvSpPr>
        <p:spPr>
          <a:xfrm>
            <a:off x="675745" y="2737244"/>
            <a:ext cx="4185600" cy="33042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2" name="Google Shape;198;p89"/>
          <p:cNvSpPr txBox="1">
            <a:spLocks noGrp="1"/>
          </p:cNvSpPr>
          <p:nvPr>
            <p:ph type="body" sz="quarter" idx="22"/>
          </p:nvPr>
        </p:nvSpPr>
        <p:spPr>
          <a:xfrm>
            <a:off x="5088382" y="2160983"/>
            <a:ext cx="4185601" cy="57630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228600" indent="0"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273" name="Google Shape;199;p89"/>
          <p:cNvSpPr txBox="1">
            <a:spLocks noGrp="1"/>
          </p:cNvSpPr>
          <p:nvPr>
            <p:ph type="body" sz="quarter" idx="23"/>
          </p:nvPr>
        </p:nvSpPr>
        <p:spPr>
          <a:xfrm>
            <a:off x="5088383" y="2737244"/>
            <a:ext cx="4185601" cy="33042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281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2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4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5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6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7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8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9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90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300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2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5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7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9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318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2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3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5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27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401" cy="12786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3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02" cy="5526301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1" name="Google Shape;215;p92"/>
          <p:cNvSpPr txBox="1">
            <a:spLocks noGrp="1"/>
          </p:cNvSpPr>
          <p:nvPr>
            <p:ph type="body" sz="quarter" idx="21"/>
          </p:nvPr>
        </p:nvSpPr>
        <p:spPr>
          <a:xfrm>
            <a:off x="677333" y="2777069"/>
            <a:ext cx="3854401" cy="2584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339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40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41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42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43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44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45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46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47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48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802" cy="5667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351" name="Google Shape;221;p93"/>
          <p:cNvSpPr>
            <a:spLocks noGrp="1"/>
          </p:cNvSpPr>
          <p:nvPr>
            <p:ph type="pic" sz="half" idx="21"/>
          </p:nvPr>
        </p:nvSpPr>
        <p:spPr>
          <a:xfrm>
            <a:off x="677333" y="609600"/>
            <a:ext cx="8596802" cy="38457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5367337"/>
            <a:ext cx="8596802" cy="6741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1200"/>
            </a:lvl1pPr>
            <a:lvl2pPr marL="228600" indent="457200">
              <a:buClrTx/>
              <a:buSzTx/>
              <a:buFontTx/>
              <a:buNone/>
              <a:defRPr sz="1200"/>
            </a:lvl2pPr>
            <a:lvl3pPr marL="228600" indent="914400">
              <a:buClrTx/>
              <a:buSzTx/>
              <a:buFontTx/>
              <a:buNone/>
              <a:defRPr sz="1200"/>
            </a:lvl3pPr>
            <a:lvl4pPr marL="228600" indent="1371600">
              <a:buClrTx/>
              <a:buSzTx/>
              <a:buFontTx/>
              <a:buNone/>
              <a:defRPr sz="1200"/>
            </a:lvl4pPr>
            <a:lvl5pPr marL="228600" indent="18288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360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62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65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69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71" name="Title Text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801" cy="34035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801" cy="15711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380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1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3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4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85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6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7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8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89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91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000" cy="30225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3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602" cy="381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3" name="Google Shape;235;p95"/>
          <p:cNvSpPr txBox="1">
            <a:spLocks noGrp="1"/>
          </p:cNvSpPr>
          <p:nvPr>
            <p:ph type="body" sz="quarter" idx="21"/>
          </p:nvPr>
        </p:nvSpPr>
        <p:spPr>
          <a:xfrm>
            <a:off x="677334" y="4470400"/>
            <a:ext cx="8596802" cy="15711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>
              <a:buClrTx/>
              <a:buSzTx/>
              <a:buFontTx/>
              <a:buNone/>
            </a:pPr>
            <a:endParaRPr/>
          </a:p>
        </p:txBody>
      </p:sp>
      <p:sp>
        <p:nvSpPr>
          <p:cNvPr id="394" name="Google Shape;239;p95"/>
          <p:cNvSpPr txBox="1"/>
          <p:nvPr/>
        </p:nvSpPr>
        <p:spPr>
          <a:xfrm>
            <a:off x="587594" y="469447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395" name="Google Shape;240;p95"/>
          <p:cNvSpPr txBox="1"/>
          <p:nvPr/>
        </p:nvSpPr>
        <p:spPr>
          <a:xfrm>
            <a:off x="8938735" y="2565625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3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403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04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05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06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07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09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10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11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12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14" name="Title Text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801" cy="25956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4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801" cy="15138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423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24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25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26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27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28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29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31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2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34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000" cy="30225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4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801" cy="5142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6" name="Google Shape;250;p97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802" cy="15138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437" name="Google Shape;254;p97"/>
          <p:cNvSpPr txBox="1"/>
          <p:nvPr/>
        </p:nvSpPr>
        <p:spPr>
          <a:xfrm>
            <a:off x="587594" y="469447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438" name="Google Shape;255;p97"/>
          <p:cNvSpPr txBox="1"/>
          <p:nvPr/>
        </p:nvSpPr>
        <p:spPr>
          <a:xfrm>
            <a:off x="8938735" y="2565625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446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7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8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50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1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52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53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54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55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57" name="Title Text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101" cy="30225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4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801" cy="5142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9" name="Google Shape;259;p98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802" cy="15138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467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68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69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70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71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2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73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74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75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76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78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479" name="Body Level One…"/>
          <p:cNvSpPr txBox="1">
            <a:spLocks noGrp="1"/>
          </p:cNvSpPr>
          <p:nvPr>
            <p:ph type="body" sz="half" idx="1"/>
          </p:nvPr>
        </p:nvSpPr>
        <p:spPr>
          <a:xfrm rot="5400000">
            <a:off x="3035201" y="-197412"/>
            <a:ext cx="3880801" cy="8596802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141;p59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487" name="Google Shape;142;p5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88" name="Google Shape;143;p59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89" name="Google Shape;144;p59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90" name="Google Shape;145;p59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91" name="Google Shape;146;p59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2" name="Google Shape;147;p59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93" name="Google Shape;148;p59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94" name="Google Shape;149;p59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95" name="Google Shape;150;p59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96" name="Google Shape;151;p59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xfrm rot="5400000">
            <a:off x="5994315" y="2582998"/>
            <a:ext cx="5251501" cy="13047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499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1581635" y="-294751"/>
            <a:ext cx="5251501" cy="7060202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293;p63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507" name="Google Shape;294;p63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08" name="Google Shape;295;p63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09" name="Google Shape;296;p63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10" name="Google Shape;297;p63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11" name="Google Shape;298;p63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019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2" name="Google Shape;299;p63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13" name="Google Shape;300;p63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14" name="Google Shape;301;p63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31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15" name="Google Shape;302;p63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16" name="Google Shape;303;p63"/>
            <p:cNvSpPr/>
            <p:nvPr/>
          </p:nvSpPr>
          <p:spPr>
            <a:xfrm rot="10800000">
              <a:off x="-1" y="8466"/>
              <a:ext cx="842597" cy="566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31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18288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1pPr>
            <a:lvl2pPr marL="320040" indent="284479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2pPr>
            <a:lvl3pPr marL="320040" indent="75184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3pPr>
            <a:lvl4pPr marL="320040" indent="12192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4pPr>
            <a:lvl5pPr marL="320040" indent="16764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itle Text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5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8" name="Google Shape;318;p102"/>
          <p:cNvSpPr txBox="1">
            <a:spLocks noGrp="1"/>
          </p:cNvSpPr>
          <p:nvPr>
            <p:ph type="body" sz="quarter" idx="21"/>
          </p:nvPr>
        </p:nvSpPr>
        <p:spPr>
          <a:xfrm>
            <a:off x="5089969" y="2160589"/>
            <a:ext cx="4184036" cy="388077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5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8" name="Google Shape;325;p103"/>
          <p:cNvSpPr txBox="1">
            <a:spLocks noGrp="1"/>
          </p:cNvSpPr>
          <p:nvPr>
            <p:ph type="body" sz="quarter" idx="21"/>
          </p:nvPr>
        </p:nvSpPr>
        <p:spPr>
          <a:xfrm>
            <a:off x="675744" y="2737244"/>
            <a:ext cx="4185624" cy="330411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49" name="Google Shape;326;p103"/>
          <p:cNvSpPr txBox="1">
            <a:spLocks noGrp="1"/>
          </p:cNvSpPr>
          <p:nvPr>
            <p:ph type="body" sz="quarter" idx="22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228600" indent="0"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550" name="Google Shape;327;p103"/>
          <p:cNvSpPr txBox="1">
            <a:spLocks noGrp="1"/>
          </p:cNvSpPr>
          <p:nvPr>
            <p:ph type="body" sz="quarter" idx="23"/>
          </p:nvPr>
        </p:nvSpPr>
        <p:spPr>
          <a:xfrm>
            <a:off x="5088383" y="2737244"/>
            <a:ext cx="4185618" cy="330411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5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le Text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5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5" name="Google Shape;343;p106"/>
          <p:cNvSpPr txBox="1">
            <a:spLocks noGrp="1"/>
          </p:cNvSpPr>
          <p:nvPr>
            <p:ph type="body" sz="quarter" idx="21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Google Shape;55;p74"/>
          <p:cNvSpPr txBox="1">
            <a:spLocks noGrp="1"/>
          </p:cNvSpPr>
          <p:nvPr>
            <p:ph type="body" sz="quarter" idx="21"/>
          </p:nvPr>
        </p:nvSpPr>
        <p:spPr>
          <a:xfrm>
            <a:off x="5089969" y="2160589"/>
            <a:ext cx="4184036" cy="388077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itle Text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584" name="Google Shape;349;p107"/>
          <p:cNvSpPr>
            <a:spLocks noGrp="1"/>
          </p:cNvSpPr>
          <p:nvPr>
            <p:ph type="pic" sz="half" idx="21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1200"/>
            </a:lvl1pPr>
            <a:lvl2pPr marL="228600" indent="457200">
              <a:buClrTx/>
              <a:buSzTx/>
              <a:buFontTx/>
              <a:buNone/>
              <a:defRPr sz="1200"/>
            </a:lvl2pPr>
            <a:lvl3pPr marL="228600" indent="914400">
              <a:buClrTx/>
              <a:buSzTx/>
              <a:buFontTx/>
              <a:buNone/>
              <a:defRPr sz="1200"/>
            </a:lvl3pPr>
            <a:lvl4pPr marL="228600" indent="1371600">
              <a:buClrTx/>
              <a:buSzTx/>
              <a:buFontTx/>
              <a:buNone/>
              <a:defRPr sz="1200"/>
            </a:lvl4pPr>
            <a:lvl5pPr marL="228600" indent="18288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itle Text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5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6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4" name="Google Shape;363;p109"/>
          <p:cNvSpPr txBox="1">
            <a:spLocks noGrp="1"/>
          </p:cNvSpPr>
          <p:nvPr>
            <p:ph type="body" sz="quarter" idx="21"/>
          </p:nvPr>
        </p:nvSpPr>
        <p:spPr>
          <a:xfrm>
            <a:off x="677334" y="4470400"/>
            <a:ext cx="8596670" cy="15709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>
              <a:buClrTx/>
              <a:buSzTx/>
              <a:buFontTx/>
              <a:buNone/>
            </a:pPr>
            <a:endParaRPr/>
          </a:p>
        </p:txBody>
      </p:sp>
      <p:sp>
        <p:nvSpPr>
          <p:cNvPr id="605" name="Google Shape;367;p109"/>
          <p:cNvSpPr txBox="1"/>
          <p:nvPr/>
        </p:nvSpPr>
        <p:spPr>
          <a:xfrm>
            <a:off x="587594" y="469485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06" name="Google Shape;368;p109"/>
          <p:cNvSpPr txBox="1"/>
          <p:nvPr/>
        </p:nvSpPr>
        <p:spPr>
          <a:xfrm>
            <a:off x="8938735" y="2565663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itle Text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6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6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5" name="Google Shape;378;p111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626" name="Google Shape;382;p111"/>
          <p:cNvSpPr txBox="1"/>
          <p:nvPr/>
        </p:nvSpPr>
        <p:spPr>
          <a:xfrm>
            <a:off x="587594" y="469485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27" name="Google Shape;383;p111"/>
          <p:cNvSpPr txBox="1"/>
          <p:nvPr/>
        </p:nvSpPr>
        <p:spPr>
          <a:xfrm>
            <a:off x="8938735" y="2565663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itle Text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6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7" name="Google Shape;387;p112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646" name="Body Level One…"/>
          <p:cNvSpPr txBox="1">
            <a:spLocks noGrp="1"/>
          </p:cNvSpPr>
          <p:nvPr>
            <p:ph type="body" sz="half" idx="1"/>
          </p:nvPr>
        </p:nvSpPr>
        <p:spPr>
          <a:xfrm rot="5400000">
            <a:off x="3035281" y="-197358"/>
            <a:ext cx="3880774" cy="8596669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Text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3" cy="130474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655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1"/>
            <a:ext cx="5251451" cy="7060151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421;p65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663" name="Google Shape;422;p65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664" name="Google Shape;423;p65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665" name="Google Shape;424;p65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666" name="Google Shape;425;p65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667" name="Google Shape;426;p65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019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68" name="Google Shape;427;p65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669" name="Google Shape;428;p65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670" name="Google Shape;429;p65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31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671" name="Google Shape;430;p65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Google Shape;431;p65"/>
            <p:cNvSpPr/>
            <p:nvPr/>
          </p:nvSpPr>
          <p:spPr>
            <a:xfrm rot="10800000">
              <a:off x="-1" y="8466"/>
              <a:ext cx="842597" cy="566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31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74" name="Title Text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6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18288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1pPr>
            <a:lvl2pPr marL="320040" indent="284479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2pPr>
            <a:lvl3pPr marL="320040" indent="75184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3pPr>
            <a:lvl4pPr marL="320040" indent="12192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4pPr>
            <a:lvl5pPr marL="320040" indent="16764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Title Text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6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Google Shape;62;p75"/>
          <p:cNvSpPr txBox="1">
            <a:spLocks noGrp="1"/>
          </p:cNvSpPr>
          <p:nvPr>
            <p:ph type="body" sz="quarter" idx="21"/>
          </p:nvPr>
        </p:nvSpPr>
        <p:spPr>
          <a:xfrm>
            <a:off x="675744" y="2737244"/>
            <a:ext cx="4185624" cy="330411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2" name="Google Shape;63;p75"/>
          <p:cNvSpPr txBox="1">
            <a:spLocks noGrp="1"/>
          </p:cNvSpPr>
          <p:nvPr>
            <p:ph type="body" sz="quarter" idx="22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228600" indent="0"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63" name="Google Shape;64;p75"/>
          <p:cNvSpPr txBox="1">
            <a:spLocks noGrp="1"/>
          </p:cNvSpPr>
          <p:nvPr>
            <p:ph type="body" sz="quarter" idx="23"/>
          </p:nvPr>
        </p:nvSpPr>
        <p:spPr>
          <a:xfrm>
            <a:off x="5088383" y="2737244"/>
            <a:ext cx="4185618" cy="330411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6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4" name="Google Shape;446;p116"/>
          <p:cNvSpPr txBox="1">
            <a:spLocks noGrp="1"/>
          </p:cNvSpPr>
          <p:nvPr>
            <p:ph type="body" sz="quarter" idx="21"/>
          </p:nvPr>
        </p:nvSpPr>
        <p:spPr>
          <a:xfrm>
            <a:off x="5089969" y="2160589"/>
            <a:ext cx="4184036" cy="388077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7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4" name="Google Shape;453;p117"/>
          <p:cNvSpPr txBox="1">
            <a:spLocks noGrp="1"/>
          </p:cNvSpPr>
          <p:nvPr>
            <p:ph type="body" sz="quarter" idx="21"/>
          </p:nvPr>
        </p:nvSpPr>
        <p:spPr>
          <a:xfrm>
            <a:off x="675744" y="2737244"/>
            <a:ext cx="4185624" cy="330411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05" name="Google Shape;454;p117"/>
          <p:cNvSpPr txBox="1">
            <a:spLocks noGrp="1"/>
          </p:cNvSpPr>
          <p:nvPr>
            <p:ph type="body" sz="quarter" idx="22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228600" indent="0"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706" name="Google Shape;455;p117"/>
          <p:cNvSpPr txBox="1">
            <a:spLocks noGrp="1"/>
          </p:cNvSpPr>
          <p:nvPr>
            <p:ph type="body" sz="quarter" idx="23"/>
          </p:nvPr>
        </p:nvSpPr>
        <p:spPr>
          <a:xfrm>
            <a:off x="5088383" y="2737244"/>
            <a:ext cx="4185618" cy="330411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Title Text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7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1" name="Google Shape;471;p120"/>
          <p:cNvSpPr txBox="1">
            <a:spLocks noGrp="1"/>
          </p:cNvSpPr>
          <p:nvPr>
            <p:ph type="body" sz="quarter" idx="21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7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Title Text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740" name="Google Shape;477;p121"/>
          <p:cNvSpPr>
            <a:spLocks noGrp="1"/>
          </p:cNvSpPr>
          <p:nvPr>
            <p:ph type="pic" sz="half" idx="21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1200"/>
            </a:lvl1pPr>
            <a:lvl2pPr marL="228600" indent="457200">
              <a:buClrTx/>
              <a:buSzTx/>
              <a:buFontTx/>
              <a:buNone/>
              <a:defRPr sz="1200"/>
            </a:lvl2pPr>
            <a:lvl3pPr marL="228600" indent="914400">
              <a:buClrTx/>
              <a:buSzTx/>
              <a:buFontTx/>
              <a:buNone/>
              <a:defRPr sz="1200"/>
            </a:lvl3pPr>
            <a:lvl4pPr marL="228600" indent="1371600">
              <a:buClrTx/>
              <a:buSzTx/>
              <a:buFontTx/>
              <a:buNone/>
              <a:defRPr sz="1200"/>
            </a:lvl4pPr>
            <a:lvl5pPr marL="228600" indent="18288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Title Text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7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7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Google Shape;491;p123"/>
          <p:cNvSpPr txBox="1">
            <a:spLocks noGrp="1"/>
          </p:cNvSpPr>
          <p:nvPr>
            <p:ph type="body" sz="quarter" idx="21"/>
          </p:nvPr>
        </p:nvSpPr>
        <p:spPr>
          <a:xfrm>
            <a:off x="677334" y="4470400"/>
            <a:ext cx="8596670" cy="15709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>
              <a:buClrTx/>
              <a:buSzTx/>
              <a:buFontTx/>
              <a:buNone/>
            </a:pPr>
            <a:endParaRPr/>
          </a:p>
        </p:txBody>
      </p:sp>
      <p:sp>
        <p:nvSpPr>
          <p:cNvPr id="761" name="Google Shape;495;p123"/>
          <p:cNvSpPr txBox="1"/>
          <p:nvPr/>
        </p:nvSpPr>
        <p:spPr>
          <a:xfrm>
            <a:off x="587594" y="469485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762" name="Google Shape;496;p123"/>
          <p:cNvSpPr txBox="1"/>
          <p:nvPr/>
        </p:nvSpPr>
        <p:spPr>
          <a:xfrm>
            <a:off x="8938735" y="2565663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7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itle Text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7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7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1" name="Google Shape;506;p125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782" name="Google Shape;510;p125"/>
          <p:cNvSpPr txBox="1"/>
          <p:nvPr/>
        </p:nvSpPr>
        <p:spPr>
          <a:xfrm>
            <a:off x="587594" y="469485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783" name="Google Shape;511;p125"/>
          <p:cNvSpPr txBox="1"/>
          <p:nvPr/>
        </p:nvSpPr>
        <p:spPr>
          <a:xfrm>
            <a:off x="8938735" y="2565663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7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Title Text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7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" name="Google Shape;515;p126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7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802" name="Body Level One…"/>
          <p:cNvSpPr txBox="1">
            <a:spLocks noGrp="1"/>
          </p:cNvSpPr>
          <p:nvPr>
            <p:ph type="body" sz="half" idx="1"/>
          </p:nvPr>
        </p:nvSpPr>
        <p:spPr>
          <a:xfrm rot="5400000">
            <a:off x="3035281" y="-197358"/>
            <a:ext cx="3880774" cy="8596669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itle Text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3" cy="130474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811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1"/>
            <a:ext cx="5251451" cy="7060151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549;p67"/>
          <p:cNvGrpSpPr/>
          <p:nvPr/>
        </p:nvGrpSpPr>
        <p:grpSpPr>
          <a:xfrm>
            <a:off x="-105" y="-8468"/>
            <a:ext cx="12192238" cy="6866582"/>
            <a:chOff x="0" y="0"/>
            <a:chExt cx="12192236" cy="6866579"/>
          </a:xfrm>
        </p:grpSpPr>
        <p:sp>
          <p:nvSpPr>
            <p:cNvPr id="819" name="Google Shape;550;p67"/>
            <p:cNvSpPr/>
            <p:nvPr/>
          </p:nvSpPr>
          <p:spPr>
            <a:xfrm>
              <a:off x="9371116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0" name="Google Shape;551;p67"/>
            <p:cNvSpPr/>
            <p:nvPr/>
          </p:nvSpPr>
          <p:spPr>
            <a:xfrm flipH="1">
              <a:off x="7425228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1" name="Google Shape;552;p67"/>
            <p:cNvSpPr/>
            <p:nvPr/>
          </p:nvSpPr>
          <p:spPr>
            <a:xfrm>
              <a:off x="9181579" y="0"/>
              <a:ext cx="300735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2" name="Google Shape;553;p67"/>
            <p:cNvSpPr/>
            <p:nvPr/>
          </p:nvSpPr>
          <p:spPr>
            <a:xfrm>
              <a:off x="9603546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3" name="Google Shape;554;p67"/>
            <p:cNvSpPr/>
            <p:nvPr/>
          </p:nvSpPr>
          <p:spPr>
            <a:xfrm>
              <a:off x="8932436" y="3056467"/>
              <a:ext cx="3259801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24" name="Google Shape;555;p67"/>
            <p:cNvSpPr/>
            <p:nvPr/>
          </p:nvSpPr>
          <p:spPr>
            <a:xfrm>
              <a:off x="9334603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5" name="Google Shape;556;p67"/>
            <p:cNvSpPr/>
            <p:nvPr/>
          </p:nvSpPr>
          <p:spPr>
            <a:xfrm>
              <a:off x="10898833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6" name="Google Shape;557;p67"/>
            <p:cNvSpPr/>
            <p:nvPr/>
          </p:nvSpPr>
          <p:spPr>
            <a:xfrm>
              <a:off x="10939102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27" name="Google Shape;558;p67"/>
            <p:cNvSpPr/>
            <p:nvPr/>
          </p:nvSpPr>
          <p:spPr>
            <a:xfrm>
              <a:off x="10371770" y="3598334"/>
              <a:ext cx="1817100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28" name="Google Shape;559;p67"/>
            <p:cNvSpPr/>
            <p:nvPr/>
          </p:nvSpPr>
          <p:spPr>
            <a:xfrm rot="10800000">
              <a:off x="0" y="8521"/>
              <a:ext cx="842701" cy="566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30" name="Title Text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7001" cy="16464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8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7001" cy="1096801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18288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1pPr>
            <a:lvl2pPr marL="320040" indent="284479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2pPr>
            <a:lvl3pPr marL="320040" indent="75184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3pPr>
            <a:lvl4pPr marL="320040" indent="12192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4pPr>
            <a:lvl5pPr marL="320040" indent="16764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839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0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1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2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3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44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5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6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47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48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50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8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7333" y="2160589"/>
            <a:ext cx="8596802" cy="3880800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2" name="Google Shape;571;p68"/>
          <p:cNvSpPr txBox="1"/>
          <p:nvPr/>
        </p:nvSpPr>
        <p:spPr>
          <a:xfrm>
            <a:off x="10458749" y="142124"/>
            <a:ext cx="11373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TEAM BLUE</a:t>
            </a:r>
          </a:p>
        </p:txBody>
      </p:sp>
      <p:sp>
        <p:nvSpPr>
          <p:cNvPr id="8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860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61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62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63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64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65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66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67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68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69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71" name="Title Text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801" cy="18267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8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801" cy="8604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880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81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82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83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84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85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86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87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88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89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91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8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102" cy="3880800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3" name="Google Shape;581;p130"/>
          <p:cNvSpPr txBox="1">
            <a:spLocks noGrp="1"/>
          </p:cNvSpPr>
          <p:nvPr>
            <p:ph type="body" sz="quarter" idx="21"/>
          </p:nvPr>
        </p:nvSpPr>
        <p:spPr>
          <a:xfrm>
            <a:off x="5089969" y="2160589"/>
            <a:ext cx="4184101" cy="3880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901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02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03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04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05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06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07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08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09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10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12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9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01" cy="5763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4" name="Google Shape;588;p131"/>
          <p:cNvSpPr txBox="1">
            <a:spLocks noGrp="1"/>
          </p:cNvSpPr>
          <p:nvPr>
            <p:ph type="body" sz="quarter" idx="21"/>
          </p:nvPr>
        </p:nvSpPr>
        <p:spPr>
          <a:xfrm>
            <a:off x="675745" y="2737244"/>
            <a:ext cx="4185600" cy="33042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915" name="Google Shape;589;p131"/>
          <p:cNvSpPr txBox="1">
            <a:spLocks noGrp="1"/>
          </p:cNvSpPr>
          <p:nvPr>
            <p:ph type="body" sz="quarter" idx="22"/>
          </p:nvPr>
        </p:nvSpPr>
        <p:spPr>
          <a:xfrm>
            <a:off x="5088382" y="2160983"/>
            <a:ext cx="4185601" cy="57630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228600" indent="0"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916" name="Google Shape;590;p131"/>
          <p:cNvSpPr txBox="1">
            <a:spLocks noGrp="1"/>
          </p:cNvSpPr>
          <p:nvPr>
            <p:ph type="body" sz="quarter" idx="23"/>
          </p:nvPr>
        </p:nvSpPr>
        <p:spPr>
          <a:xfrm>
            <a:off x="5088383" y="2737244"/>
            <a:ext cx="4185601" cy="33042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9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924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25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26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27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28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29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30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31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32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33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35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9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943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44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45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46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47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48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49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50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51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52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961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62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63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64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65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66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67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68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69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70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72" name="Title Text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401" cy="12786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9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02" cy="5526301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4" name="Google Shape;606;p134"/>
          <p:cNvSpPr txBox="1">
            <a:spLocks noGrp="1"/>
          </p:cNvSpPr>
          <p:nvPr>
            <p:ph type="body" sz="quarter" idx="21"/>
          </p:nvPr>
        </p:nvSpPr>
        <p:spPr>
          <a:xfrm>
            <a:off x="677333" y="2777069"/>
            <a:ext cx="3854401" cy="2584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9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982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83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84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85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86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87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88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89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90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91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93" name="Title Text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802" cy="5667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994" name="Google Shape;612;p135"/>
          <p:cNvSpPr>
            <a:spLocks noGrp="1"/>
          </p:cNvSpPr>
          <p:nvPr>
            <p:ph type="pic" sz="half" idx="21"/>
          </p:nvPr>
        </p:nvSpPr>
        <p:spPr>
          <a:xfrm>
            <a:off x="677333" y="609600"/>
            <a:ext cx="8596802" cy="38457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5367337"/>
            <a:ext cx="8596802" cy="6741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1200"/>
            </a:lvl1pPr>
            <a:lvl2pPr marL="228600" indent="457200">
              <a:buClrTx/>
              <a:buSzTx/>
              <a:buFontTx/>
              <a:buNone/>
              <a:defRPr sz="1200"/>
            </a:lvl2pPr>
            <a:lvl3pPr marL="228600" indent="914400">
              <a:buClrTx/>
              <a:buSzTx/>
              <a:buFontTx/>
              <a:buNone/>
              <a:defRPr sz="1200"/>
            </a:lvl3pPr>
            <a:lvl4pPr marL="228600" indent="1371600">
              <a:buClrTx/>
              <a:buSzTx/>
              <a:buFontTx/>
              <a:buNone/>
              <a:defRPr sz="1200"/>
            </a:lvl4pPr>
            <a:lvl5pPr marL="228600" indent="18288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1003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04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05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06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07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08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09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10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11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12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14" name="Title Text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801" cy="34035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0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801" cy="15711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1023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24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25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26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27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28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29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30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31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32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34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000" cy="30225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0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602" cy="381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6" name="Google Shape;626;p137"/>
          <p:cNvSpPr txBox="1">
            <a:spLocks noGrp="1"/>
          </p:cNvSpPr>
          <p:nvPr>
            <p:ph type="body" sz="quarter" idx="21"/>
          </p:nvPr>
        </p:nvSpPr>
        <p:spPr>
          <a:xfrm>
            <a:off x="677334" y="4470400"/>
            <a:ext cx="8596802" cy="15711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>
              <a:buClrTx/>
              <a:buSzTx/>
              <a:buFontTx/>
              <a:buNone/>
            </a:pPr>
            <a:endParaRPr/>
          </a:p>
        </p:txBody>
      </p:sp>
      <p:sp>
        <p:nvSpPr>
          <p:cNvPr id="1037" name="Google Shape;630;p137"/>
          <p:cNvSpPr txBox="1"/>
          <p:nvPr/>
        </p:nvSpPr>
        <p:spPr>
          <a:xfrm>
            <a:off x="587594" y="469447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038" name="Google Shape;631;p137"/>
          <p:cNvSpPr txBox="1"/>
          <p:nvPr/>
        </p:nvSpPr>
        <p:spPr>
          <a:xfrm>
            <a:off x="8938735" y="2565625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0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1046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47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48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49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50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51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52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53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54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55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57" name="Title Text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801" cy="25956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0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801" cy="15138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1066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67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68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69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70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71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72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73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74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75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77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000" cy="30225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0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801" cy="5142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9" name="Google Shape;641;p139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802" cy="15138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080" name="Google Shape;645;p139"/>
          <p:cNvSpPr txBox="1"/>
          <p:nvPr/>
        </p:nvSpPr>
        <p:spPr>
          <a:xfrm>
            <a:off x="587594" y="469447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081" name="Google Shape;646;p139"/>
          <p:cNvSpPr txBox="1"/>
          <p:nvPr/>
        </p:nvSpPr>
        <p:spPr>
          <a:xfrm>
            <a:off x="8938735" y="2565625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1089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90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91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92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93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94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95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96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97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98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00" name="Title Text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101" cy="30225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801" cy="5142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2" name="Google Shape;650;p140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802" cy="15138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1110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11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12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13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14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15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16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17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18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19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21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122" name="Body Level One…"/>
          <p:cNvSpPr txBox="1">
            <a:spLocks noGrp="1"/>
          </p:cNvSpPr>
          <p:nvPr>
            <p:ph type="body" sz="half" idx="1"/>
          </p:nvPr>
        </p:nvSpPr>
        <p:spPr>
          <a:xfrm rot="5400000">
            <a:off x="3035201" y="-197412"/>
            <a:ext cx="3880801" cy="8596802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532;p66"/>
          <p:cNvGrpSpPr/>
          <p:nvPr/>
        </p:nvGrpSpPr>
        <p:grpSpPr>
          <a:xfrm>
            <a:off x="0" y="-8468"/>
            <a:ext cx="12192132" cy="6866582"/>
            <a:chOff x="0" y="0"/>
            <a:chExt cx="12192132" cy="6866579"/>
          </a:xfrm>
        </p:grpSpPr>
        <p:sp>
          <p:nvSpPr>
            <p:cNvPr id="1130" name="Google Shape;533;p66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1" name="Google Shape;534;p66"/>
            <p:cNvSpPr/>
            <p:nvPr/>
          </p:nvSpPr>
          <p:spPr>
            <a:xfrm flipH="1">
              <a:off x="7425124" y="3689880"/>
              <a:ext cx="4763702" cy="3176700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2" name="Google Shape;535;p66"/>
            <p:cNvSpPr/>
            <p:nvPr/>
          </p:nvSpPr>
          <p:spPr>
            <a:xfrm>
              <a:off x="9181476" y="0"/>
              <a:ext cx="300734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3" name="Google Shape;536;p66"/>
            <p:cNvSpPr/>
            <p:nvPr/>
          </p:nvSpPr>
          <p:spPr>
            <a:xfrm>
              <a:off x="9603442" y="0"/>
              <a:ext cx="258617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4" name="Google Shape;537;p66"/>
            <p:cNvSpPr/>
            <p:nvPr/>
          </p:nvSpPr>
          <p:spPr>
            <a:xfrm>
              <a:off x="8932333" y="3056467"/>
              <a:ext cx="3259800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35" name="Google Shape;538;p66"/>
            <p:cNvSpPr/>
            <p:nvPr/>
          </p:nvSpPr>
          <p:spPr>
            <a:xfrm>
              <a:off x="9334500" y="0"/>
              <a:ext cx="2850869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6" name="Google Shape;539;p66"/>
            <p:cNvSpPr/>
            <p:nvPr/>
          </p:nvSpPr>
          <p:spPr>
            <a:xfrm>
              <a:off x="10898730" y="0"/>
              <a:ext cx="1290095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7" name="Google Shape;540;p66"/>
            <p:cNvSpPr/>
            <p:nvPr/>
          </p:nvSpPr>
          <p:spPr>
            <a:xfrm>
              <a:off x="10938998" y="0"/>
              <a:ext cx="124982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8" name="Google Shape;541;p66"/>
            <p:cNvSpPr/>
            <p:nvPr/>
          </p:nvSpPr>
          <p:spPr>
            <a:xfrm>
              <a:off x="10371666" y="3598334"/>
              <a:ext cx="1817101" cy="326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39" name="Google Shape;542;p66"/>
            <p:cNvSpPr/>
            <p:nvPr/>
          </p:nvSpPr>
          <p:spPr>
            <a:xfrm>
              <a:off x="0" y="4021666"/>
              <a:ext cx="448801" cy="284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274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41" name="Title Text"/>
          <p:cNvSpPr txBox="1">
            <a:spLocks noGrp="1"/>
          </p:cNvSpPr>
          <p:nvPr>
            <p:ph type="title"/>
          </p:nvPr>
        </p:nvSpPr>
        <p:spPr>
          <a:xfrm rot="5400000">
            <a:off x="5994315" y="2582998"/>
            <a:ext cx="5251501" cy="13047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142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1581635" y="-294751"/>
            <a:ext cx="5251501" cy="7060202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82" y="6114711"/>
            <a:ext cx="223982" cy="218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684;p70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150" name="Google Shape;685;p70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1" name="Google Shape;686;p70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2" name="Google Shape;687;p70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3" name="Google Shape;688;p70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4" name="Google Shape;689;p70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55" name="Google Shape;690;p70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6" name="Google Shape;691;p70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7" name="Google Shape;692;p70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8" name="Google Shape;693;p70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59" name="Google Shape;694;p70"/>
            <p:cNvSpPr/>
            <p:nvPr/>
          </p:nvSpPr>
          <p:spPr>
            <a:xfrm rot="10800000">
              <a:off x="-1" y="8466"/>
              <a:ext cx="842597" cy="566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61" name="Title Text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1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18288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1pPr>
            <a:lvl2pPr marL="320040" indent="284479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2pPr>
            <a:lvl3pPr marL="320040" indent="75184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3pPr>
            <a:lvl4pPr marL="320040" indent="12192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4pPr>
            <a:lvl5pPr marL="320040" indent="1676400" algn="r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Google Shape;80;p78"/>
          <p:cNvSpPr txBox="1">
            <a:spLocks noGrp="1"/>
          </p:cNvSpPr>
          <p:nvPr>
            <p:ph type="body" sz="quarter" idx="21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170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71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72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73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74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75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76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77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78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79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81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189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0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1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2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3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94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5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6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7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98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00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20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209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10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11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12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13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14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15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16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17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18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20" name="Title Text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20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229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30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31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32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33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34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35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36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37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38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40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2" name="Google Shape;720;p145"/>
          <p:cNvSpPr txBox="1">
            <a:spLocks noGrp="1"/>
          </p:cNvSpPr>
          <p:nvPr>
            <p:ph type="body" sz="quarter" idx="21"/>
          </p:nvPr>
        </p:nvSpPr>
        <p:spPr>
          <a:xfrm>
            <a:off x="5089969" y="2160589"/>
            <a:ext cx="4184036" cy="388077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0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250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51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52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53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54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55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56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57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58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59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61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2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3" name="Google Shape;727;p146"/>
          <p:cNvSpPr txBox="1">
            <a:spLocks noGrp="1"/>
          </p:cNvSpPr>
          <p:nvPr>
            <p:ph type="body" sz="quarter" idx="21"/>
          </p:nvPr>
        </p:nvSpPr>
        <p:spPr>
          <a:xfrm>
            <a:off x="675744" y="2737244"/>
            <a:ext cx="4185624" cy="330411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64" name="Google Shape;728;p146"/>
          <p:cNvSpPr txBox="1">
            <a:spLocks noGrp="1"/>
          </p:cNvSpPr>
          <p:nvPr>
            <p:ph type="body" sz="quarter" idx="22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228600" indent="0"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1265" name="Google Shape;729;p146"/>
          <p:cNvSpPr txBox="1">
            <a:spLocks noGrp="1"/>
          </p:cNvSpPr>
          <p:nvPr>
            <p:ph type="body" sz="quarter" idx="23"/>
          </p:nvPr>
        </p:nvSpPr>
        <p:spPr>
          <a:xfrm>
            <a:off x="5088383" y="2737244"/>
            <a:ext cx="4185618" cy="330411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273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4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5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6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78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79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80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81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82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291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92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93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94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95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96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97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98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99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00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02" name="Title Text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3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4" name="Google Shape;740;p148"/>
          <p:cNvSpPr txBox="1">
            <a:spLocks noGrp="1"/>
          </p:cNvSpPr>
          <p:nvPr>
            <p:ph type="body" sz="quarter" idx="21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3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312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13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14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15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16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17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18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19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20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21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23" name="Title Text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324" name="Google Shape;746;p149"/>
          <p:cNvSpPr>
            <a:spLocks noGrp="1"/>
          </p:cNvSpPr>
          <p:nvPr>
            <p:ph type="pic" sz="half" idx="21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1200"/>
            </a:lvl1pPr>
            <a:lvl2pPr marL="228600" indent="457200">
              <a:buClrTx/>
              <a:buSzTx/>
              <a:buFontTx/>
              <a:buNone/>
              <a:defRPr sz="1200"/>
            </a:lvl2pPr>
            <a:lvl3pPr marL="228600" indent="914400">
              <a:buClrTx/>
              <a:buSzTx/>
              <a:buFontTx/>
              <a:buNone/>
              <a:defRPr sz="1200"/>
            </a:lvl3pPr>
            <a:lvl4pPr marL="228600" indent="1371600">
              <a:buClrTx/>
              <a:buSzTx/>
              <a:buFontTx/>
              <a:buNone/>
              <a:defRPr sz="1200"/>
            </a:lvl4pPr>
            <a:lvl5pPr marL="228600" indent="18288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333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34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35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36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37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38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39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40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41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42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44" name="Title Text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3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353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54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55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56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57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58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59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60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61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62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64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3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1pPr>
            <a:lvl2pPr marL="228600" indent="4572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2pPr>
            <a:lvl3pPr marL="228600" indent="9144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3pPr>
            <a:lvl4pPr marL="228600" indent="13716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4pPr>
            <a:lvl5pPr marL="228600" indent="1828800">
              <a:buClrTx/>
              <a:buSzTx/>
              <a:buFontTx/>
              <a:buNone/>
              <a:defRPr sz="16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6" name="Google Shape;760;p151"/>
          <p:cNvSpPr txBox="1">
            <a:spLocks noGrp="1"/>
          </p:cNvSpPr>
          <p:nvPr>
            <p:ph type="body" sz="quarter" idx="21"/>
          </p:nvPr>
        </p:nvSpPr>
        <p:spPr>
          <a:xfrm>
            <a:off x="677334" y="4470400"/>
            <a:ext cx="8596670" cy="15709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28600" indent="0">
              <a:buClrTx/>
              <a:buSzTx/>
              <a:buFontTx/>
              <a:buNone/>
            </a:pPr>
            <a:endParaRPr/>
          </a:p>
        </p:txBody>
      </p:sp>
      <p:sp>
        <p:nvSpPr>
          <p:cNvPr id="1367" name="Google Shape;764;p151"/>
          <p:cNvSpPr txBox="1"/>
          <p:nvPr/>
        </p:nvSpPr>
        <p:spPr>
          <a:xfrm>
            <a:off x="587594" y="469485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368" name="Google Shape;765;p151"/>
          <p:cNvSpPr txBox="1"/>
          <p:nvPr/>
        </p:nvSpPr>
        <p:spPr>
          <a:xfrm>
            <a:off x="8938735" y="2565663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3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7" name="Google Shape;86;p79"/>
          <p:cNvSpPr>
            <a:spLocks noGrp="1"/>
          </p:cNvSpPr>
          <p:nvPr>
            <p:ph type="pic" sz="half" idx="21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  <a:defRPr sz="1200"/>
            </a:lvl1pPr>
            <a:lvl2pPr marL="228600" indent="457200">
              <a:buClrTx/>
              <a:buSzTx/>
              <a:buFontTx/>
              <a:buNone/>
              <a:defRPr sz="1200"/>
            </a:lvl2pPr>
            <a:lvl3pPr marL="228600" indent="914400">
              <a:buClrTx/>
              <a:buSzTx/>
              <a:buFontTx/>
              <a:buNone/>
              <a:defRPr sz="1200"/>
            </a:lvl3pPr>
            <a:lvl4pPr marL="228600" indent="1371600">
              <a:buClrTx/>
              <a:buSzTx/>
              <a:buFontTx/>
              <a:buNone/>
              <a:defRPr sz="1200"/>
            </a:lvl4pPr>
            <a:lvl5pPr marL="228600" indent="18288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6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376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7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8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79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80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81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82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83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84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85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87" name="Title Text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3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6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396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97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98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99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00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01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02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03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04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05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07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4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9" name="Google Shape;775;p153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410" name="Google Shape;779;p153"/>
          <p:cNvSpPr txBox="1"/>
          <p:nvPr/>
        </p:nvSpPr>
        <p:spPr>
          <a:xfrm>
            <a:off x="587594" y="469485"/>
            <a:ext cx="518152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411" name="Google Shape;780;p153"/>
          <p:cNvSpPr txBox="1"/>
          <p:nvPr/>
        </p:nvSpPr>
        <p:spPr>
          <a:xfrm>
            <a:off x="8938735" y="2565663"/>
            <a:ext cx="518151" cy="122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BFE471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4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419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20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21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22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23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24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25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26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27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28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30" name="Title Text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4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2" name="Google Shape;784;p154"/>
          <p:cNvSpPr txBox="1"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buClrTx/>
              <a:buSzTx/>
              <a:buFontTx/>
              <a:buNone/>
              <a:defRPr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4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0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440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1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2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3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4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45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6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7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8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49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51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452" name="Body Level One…"/>
          <p:cNvSpPr txBox="1">
            <a:spLocks noGrp="1"/>
          </p:cNvSpPr>
          <p:nvPr>
            <p:ph type="body" sz="half" idx="1"/>
          </p:nvPr>
        </p:nvSpPr>
        <p:spPr>
          <a:xfrm rot="5400000">
            <a:off x="3035281" y="-197358"/>
            <a:ext cx="3880774" cy="8596669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667;p69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1460" name="Google Shape;668;p6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61" name="Google Shape;669;p69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62" name="Google Shape;670;p69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63" name="Google Shape;671;p69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64" name="Google Shape;672;p69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65" name="Google Shape;673;p69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66" name="Google Shape;674;p69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67" name="Google Shape;675;p6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68" name="Google Shape;676;p69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469" name="Google Shape;677;p69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71" name="Title Text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3" cy="130474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472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1"/>
            <a:ext cx="5251451" cy="7060151"/>
          </a:xfrm>
          <a:prstGeom prst="rect">
            <a:avLst/>
          </a:prstGeom>
        </p:spPr>
        <p:txBody>
          <a:bodyPr>
            <a:normAutofit/>
          </a:bodyPr>
          <a:lstStyle>
            <a:lvl2pPr marL="954405" indent="-360045"/>
            <a:lvl3pPr marL="1463039" indent="-411478"/>
            <a:lvl4pPr marL="1988819" indent="-480058"/>
            <a:lvl5pPr marL="2446019" indent="-48005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9727"/>
          </a:xfrm>
          <a:prstGeom prst="rect">
            <a:avLst/>
          </a:prstGeom>
        </p:spPr>
        <p:txBody>
          <a:bodyPr lIns="25400" tIns="25400" rIns="25400" bIns="25400" anchor="b">
            <a:normAutofit/>
          </a:bodyPr>
          <a:lstStyle>
            <a:lvl1pPr algn="ctr" defTabSz="1219169">
              <a:lnSpc>
                <a:spcPct val="90000"/>
              </a:lnSpc>
              <a:defRPr sz="5800" spc="-17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48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6080214"/>
            <a:ext cx="10922000" cy="347029"/>
          </a:xfrm>
          <a:prstGeom prst="rect">
            <a:avLst/>
          </a:prstGeom>
          <a:ln w="3175"/>
        </p:spPr>
        <p:txBody>
          <a:bodyPr lIns="25400" tIns="25400" rIns="25400" bIns="25400">
            <a:normAutofit/>
          </a:bodyPr>
          <a:lstStyle>
            <a:lvl1pPr marL="0" indent="0" algn="ctr" defTabSz="41275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48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6176"/>
          </a:xfrm>
          <a:prstGeom prst="rect">
            <a:avLst/>
          </a:prstGeom>
        </p:spPr>
        <p:txBody>
          <a:bodyPr lIns="25400" tIns="25400" rIns="25400" bIns="25400">
            <a:normAutofit/>
          </a:bodyPr>
          <a:lstStyle>
            <a:lvl1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5636" y="6546850"/>
            <a:ext cx="214377" cy="227204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defRPr sz="11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Image"/>
          <p:cNvSpPr>
            <a:spLocks noGrp="1"/>
          </p:cNvSpPr>
          <p:nvPr>
            <p:ph type="pic" idx="21"/>
          </p:nvPr>
        </p:nvSpPr>
        <p:spPr>
          <a:xfrm>
            <a:off x="3981450" y="-12700"/>
            <a:ext cx="10325100" cy="68834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9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1943100"/>
            <a:ext cx="4826000" cy="1600101"/>
          </a:xfrm>
          <a:prstGeom prst="rect">
            <a:avLst/>
          </a:prstGeom>
        </p:spPr>
        <p:txBody>
          <a:bodyPr lIns="25400" tIns="25400" rIns="25400" bIns="25400" anchor="b">
            <a:normAutofit/>
          </a:bodyPr>
          <a:lstStyle>
            <a:lvl1pPr algn="ctr" defTabSz="412750">
              <a:lnSpc>
                <a:spcPct val="80000"/>
              </a:lnSpc>
              <a:defRPr sz="4200" spc="-12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Title</a:t>
            </a:r>
          </a:p>
        </p:txBody>
      </p:sp>
      <p:sp>
        <p:nvSpPr>
          <p:cNvPr id="149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22650"/>
            <a:ext cx="4826000" cy="2832100"/>
          </a:xfrm>
          <a:prstGeom prst="rect">
            <a:avLst/>
          </a:prstGeom>
        </p:spPr>
        <p:txBody>
          <a:bodyPr lIns="25400" tIns="25400" rIns="25400" bIns="25400">
            <a:normAutofit/>
          </a:bodyPr>
          <a:lstStyle>
            <a:lvl1pPr marL="0" indent="0" algn="ctr" defTabSz="41275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41275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41275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41275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41275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5636" y="6546850"/>
            <a:ext cx="214377" cy="227204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defRPr sz="11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1953048"/>
            <a:ext cx="10922000" cy="2244302"/>
          </a:xfrm>
          <a:prstGeom prst="rect">
            <a:avLst/>
          </a:prstGeom>
        </p:spPr>
        <p:txBody>
          <a:bodyPr lIns="25400" tIns="25400" rIns="25400" bIns="25400" anchor="b">
            <a:normAutofit/>
          </a:bodyPr>
          <a:lstStyle>
            <a:lvl1pPr marL="0" indent="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200" spc="-22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200" spc="-22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200" spc="-22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200" spc="-22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200" spc="-22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01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4260850"/>
            <a:ext cx="10922000" cy="508000"/>
          </a:xfrm>
          <a:prstGeom prst="rect">
            <a:avLst/>
          </a:prstGeom>
          <a:ln w="3175"/>
        </p:spPr>
        <p:txBody>
          <a:bodyPr lIns="25400" tIns="25400" rIns="25400" bIns="25400">
            <a:normAutofit/>
          </a:bodyPr>
          <a:lstStyle>
            <a:lvl1pPr marL="0" indent="0" algn="ctr" defTabSz="41275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5636" y="6546850"/>
            <a:ext cx="214377" cy="227204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defRPr sz="11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Image"/>
          <p:cNvSpPr>
            <a:spLocks noGrp="1"/>
          </p:cNvSpPr>
          <p:nvPr>
            <p:ph type="pic" idx="21"/>
          </p:nvPr>
        </p:nvSpPr>
        <p:spPr>
          <a:xfrm>
            <a:off x="0" y="-381000"/>
            <a:ext cx="12192000" cy="7620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10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6083300"/>
            <a:ext cx="10922000" cy="347028"/>
          </a:xfrm>
          <a:prstGeom prst="rect">
            <a:avLst/>
          </a:prstGeom>
          <a:ln w="3175"/>
        </p:spPr>
        <p:txBody>
          <a:bodyPr lIns="25400" tIns="25400" rIns="25400" bIns="25400">
            <a:normAutofit/>
          </a:bodyPr>
          <a:lstStyle>
            <a:lvl1pPr marL="0" indent="0" algn="ctr" defTabSz="41275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5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6750"/>
          </a:xfrm>
          <a:prstGeom prst="rect">
            <a:avLst/>
          </a:prstGeom>
        </p:spPr>
        <p:txBody>
          <a:bodyPr lIns="25400" tIns="25400" rIns="25400" bIns="25400" anchor="b">
            <a:normAutofit/>
          </a:bodyPr>
          <a:lstStyle>
            <a:lvl1pPr algn="ctr" defTabSz="1219200">
              <a:lnSpc>
                <a:spcPct val="90000"/>
              </a:lnSpc>
              <a:defRPr sz="5800" spc="-17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5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7300"/>
          </a:xfrm>
          <a:prstGeom prst="rect">
            <a:avLst/>
          </a:prstGeom>
        </p:spPr>
        <p:txBody>
          <a:bodyPr lIns="25400" tIns="25400" rIns="25400" bIns="25400">
            <a:normAutofit/>
          </a:bodyPr>
          <a:lstStyle>
            <a:lvl1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5636" y="6546850"/>
            <a:ext cx="214377" cy="227204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defRPr sz="11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5577543"/>
            <a:ext cx="10922000" cy="416307"/>
          </a:xfrm>
          <a:prstGeom prst="rect">
            <a:avLst/>
          </a:prstGeom>
          <a:ln w="3175"/>
        </p:spPr>
        <p:txBody>
          <a:bodyPr lIns="25400" tIns="25400" rIns="25400" bIns="25400" anchor="ctr">
            <a:normAutofit/>
          </a:bodyPr>
          <a:lstStyle>
            <a:lvl1pPr marL="0" indent="0" algn="ctr" defTabSz="41275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52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2329684"/>
            <a:ext cx="10922000" cy="2197101"/>
          </a:xfrm>
          <a:prstGeom prst="rect">
            <a:avLst/>
          </a:prstGeom>
        </p:spPr>
        <p:txBody>
          <a:bodyPr lIns="25400" tIns="25400" rIns="25400" bIns="25400" anchor="ctr">
            <a:normAutofit/>
          </a:bodyPr>
          <a:lstStyle>
            <a:lvl1pPr marL="0" indent="0" algn="ctr" defTabSz="1219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1219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1219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1219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1219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5636" y="6546850"/>
            <a:ext cx="214377" cy="227204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defRPr sz="11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6;p57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2" name="Google Shape;7;p57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" name="Google Shape;8;p57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" name="Google Shape;9;p57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" name="Google Shape;10;p57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6" name="Google Shape;11;p57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019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" name="Google Shape;12;p57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8" name="Google Shape;13;p57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23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" name="Google Shape;14;p57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31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Google Shape;15;p57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" name="Google Shape;16;p57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31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2004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953135" marR="0" indent="-34861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457234" marR="0" indent="-385353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973579" marR="0" indent="-43433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430779" marR="0" indent="-43433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887979" marR="0" indent="-43433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345179" marR="0" indent="-43433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802379" marR="0" indent="-4343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259579" marR="0" indent="-4343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Big Data Analytics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Data Analytics Project</a:t>
            </a:r>
          </a:p>
        </p:txBody>
      </p:sp>
      <p:sp>
        <p:nvSpPr>
          <p:cNvPr id="1532" name="10/06/20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t">
            <a:normAutofit/>
          </a:bodyPr>
          <a:lstStyle/>
          <a:p>
            <a:r>
              <a:rPr lang="en-US"/>
              <a:t>10/13/20</a:t>
            </a:r>
            <a:endParaRPr/>
          </a:p>
        </p:txBody>
      </p:sp>
      <p:sp>
        <p:nvSpPr>
          <p:cNvPr id="1533" name="Phase 1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219169">
              <a:lnSpc>
                <a:spcPct val="90000"/>
              </a:lnSpc>
              <a:defRPr sz="5800" spc="-17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Phase 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927;p19"/>
          <p:cNvSpPr txBox="1">
            <a:spLocks noGrp="1"/>
          </p:cNvSpPr>
          <p:nvPr>
            <p:ph type="title"/>
          </p:nvPr>
        </p:nvSpPr>
        <p:spPr>
          <a:xfrm>
            <a:off x="93135" y="-1020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Script for Lowest Delay</a:t>
            </a:r>
          </a:p>
        </p:txBody>
      </p:sp>
      <p:pic>
        <p:nvPicPr>
          <p:cNvPr id="1565" name="Google Shape;928;p19" descr="Google Shape;928;p19"/>
          <p:cNvPicPr>
            <a:picLocks noChangeAspect="1"/>
          </p:cNvPicPr>
          <p:nvPr/>
        </p:nvPicPr>
        <p:blipFill>
          <a:blip r:embed="rId2"/>
          <a:srcRect r="182" b="74386"/>
          <a:stretch>
            <a:fillRect/>
          </a:stretch>
        </p:blipFill>
        <p:spPr>
          <a:xfrm>
            <a:off x="31537" y="1512635"/>
            <a:ext cx="12129129" cy="3255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933;p20"/>
          <p:cNvSpPr txBox="1">
            <a:spLocks noGrp="1"/>
          </p:cNvSpPr>
          <p:nvPr>
            <p:ph type="title"/>
          </p:nvPr>
        </p:nvSpPr>
        <p:spPr>
          <a:xfrm>
            <a:off x="80435" y="-1147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Lowest Delay</a:t>
            </a:r>
          </a:p>
        </p:txBody>
      </p:sp>
      <p:pic>
        <p:nvPicPr>
          <p:cNvPr id="1568" name="Google Shape;935;p20" descr="Google Shape;935;p20"/>
          <p:cNvPicPr>
            <a:picLocks noChangeAspect="1"/>
          </p:cNvPicPr>
          <p:nvPr/>
        </p:nvPicPr>
        <p:blipFill>
          <a:blip r:embed="rId2"/>
          <a:srcRect t="32455" b="2981"/>
          <a:stretch>
            <a:fillRect/>
          </a:stretch>
        </p:blipFill>
        <p:spPr>
          <a:xfrm>
            <a:off x="3231" y="910561"/>
            <a:ext cx="12184736" cy="4967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940;p21"/>
          <p:cNvSpPr txBox="1">
            <a:spLocks noGrp="1"/>
          </p:cNvSpPr>
          <p:nvPr>
            <p:ph type="title"/>
          </p:nvPr>
        </p:nvSpPr>
        <p:spPr>
          <a:xfrm>
            <a:off x="80435" y="-10583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Lowest Delay</a:t>
            </a:r>
          </a:p>
        </p:txBody>
      </p:sp>
      <p:graphicFrame>
        <p:nvGraphicFramePr>
          <p:cNvPr id="1571" name="Google Shape;941;p21"/>
          <p:cNvGraphicFramePr/>
          <p:nvPr/>
        </p:nvGraphicFramePr>
        <p:xfrm>
          <a:off x="38048" y="1116408"/>
          <a:ext cx="12115900" cy="40434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23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31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231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231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23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759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Arrival Time Delay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985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1987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PA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2047.12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1368.73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3415.85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81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1987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AS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4379.82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2932.45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7312.27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401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1987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HP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7118.92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4632.97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11751.88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114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1987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WN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6326.65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8654.0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14980.65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5426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1987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TW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9339.83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8892.92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ym typeface="Arial"/>
                        </a:rPr>
                        <a:t>17432.75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1987 Lowest Delay Airline"/>
          <p:cNvSpPr txBox="1">
            <a:spLocks noGrp="1"/>
          </p:cNvSpPr>
          <p:nvPr>
            <p:ph type="title"/>
          </p:nvPr>
        </p:nvSpPr>
        <p:spPr>
          <a:xfrm>
            <a:off x="93135" y="-9059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1987 Lowest Delay Airline</a:t>
            </a:r>
          </a:p>
        </p:txBody>
      </p:sp>
      <p:sp>
        <p:nvSpPr>
          <p:cNvPr id="1574" name="Google Shape;946;p22"/>
          <p:cNvSpPr txBox="1"/>
          <p:nvPr/>
        </p:nvSpPr>
        <p:spPr>
          <a:xfrm>
            <a:off x="358999" y="1358878"/>
            <a:ext cx="9901375" cy="371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defRPr sz="2400" b="1"/>
            </a:pPr>
            <a:r>
              <a:t>The Airlines which experienced lowest delay in the year 1987 were: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2400" b="1"/>
            </a:pPr>
            <a:r>
              <a:t>1.PA - Florida Coastal Airlines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2400" b="1"/>
            </a:pPr>
            <a:r>
              <a:t>2.AS - Alaska Airlines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2400" b="1"/>
            </a:pPr>
            <a:r>
              <a:t>3.HP - America West Airlines Inc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2400" b="1"/>
            </a:pPr>
            <a:r>
              <a:t>4.WN -Southwest Airlines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2400" b="1"/>
            </a:pPr>
            <a:r>
              <a:t>5.TW – Trans World Airlines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Akshay Shirsat"/>
          <p:cNvSpPr txBox="1">
            <a:spLocks noGrp="1"/>
          </p:cNvSpPr>
          <p:nvPr>
            <p:ph type="body" sz="half" idx="1"/>
          </p:nvPr>
        </p:nvSpPr>
        <p:spPr>
          <a:xfrm>
            <a:off x="1930453" y="1017834"/>
            <a:ext cx="8732292" cy="2091853"/>
          </a:xfrm>
          <a:prstGeom prst="rect">
            <a:avLst/>
          </a:prstGeom>
        </p:spPr>
        <p:txBody>
          <a:bodyPr/>
          <a:lstStyle>
            <a:lvl1pPr defTabSz="1085060">
              <a:defRPr sz="9968" spc="-199"/>
            </a:lvl1pPr>
          </a:lstStyle>
          <a:p>
            <a:r>
              <a:rPr err="1"/>
              <a:t>Akshay</a:t>
            </a:r>
            <a:r>
              <a:t> </a:t>
            </a:r>
            <a:r>
              <a:rPr err="1"/>
              <a:t>Shirsat</a:t>
            </a:r>
            <a:endParaRPr/>
          </a:p>
        </p:txBody>
      </p:sp>
      <p:sp>
        <p:nvSpPr>
          <p:cNvPr id="1577" name="Member 2"/>
          <p:cNvSpPr txBox="1">
            <a:spLocks noGrp="1"/>
          </p:cNvSpPr>
          <p:nvPr>
            <p:ph type="body" idx="21"/>
          </p:nvPr>
        </p:nvSpPr>
        <p:spPr>
          <a:xfrm>
            <a:off x="-2038949" y="1109573"/>
            <a:ext cx="10922000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Member 2</a:t>
            </a:r>
          </a:p>
        </p:txBody>
      </p:sp>
      <p:sp>
        <p:nvSpPr>
          <p:cNvPr id="1578" name="Year-1988"/>
          <p:cNvSpPr txBox="1"/>
          <p:nvPr/>
        </p:nvSpPr>
        <p:spPr>
          <a:xfrm>
            <a:off x="596900" y="3094609"/>
            <a:ext cx="8732292" cy="14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ctr" defTabSz="889993">
              <a:lnSpc>
                <a:spcPct val="80000"/>
              </a:lnSpc>
              <a:defRPr sz="8176" spc="-163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Year-1988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083;p45"/>
          <p:cNvSpPr txBox="1">
            <a:spLocks noGrp="1"/>
          </p:cNvSpPr>
          <p:nvPr>
            <p:ph type="title"/>
          </p:nvPr>
        </p:nvSpPr>
        <p:spPr>
          <a:xfrm>
            <a:off x="42335" y="-11218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Downloading data in Hadoop</a:t>
            </a:r>
          </a:p>
        </p:txBody>
      </p:sp>
      <p:pic>
        <p:nvPicPr>
          <p:cNvPr id="1581" name="Google Shape;1084;p45" descr="Google Shape;1084;p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7" y="1060583"/>
            <a:ext cx="12000246" cy="399614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82" name="zws42O_d-xSPB8Fqvngh_HuG9xVKvNGrHtp3DdToF7bKnq1TCg9wxWmmPCi_g2CPfVJXW6twtVAkUvQfB8B3BBbNctxHFufQzz7sfdnoMNB_bcTfN_WMnTu4qBdDbLRt.png" descr="zws42O_d-xSPB8Fqvngh_HuG9xVKvNGrHtp3DdToF7bKnq1TCg9wxWmmPCi_g2CPfVJXW6twtVAkUvQfB8B3BBbNctxHFufQzz7sfdnoMNB_bcTfN_WMnTu4qBdDbL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" y="5717460"/>
            <a:ext cx="15091527" cy="812701"/>
          </a:xfrm>
          <a:prstGeom prst="rect">
            <a:avLst/>
          </a:prstGeom>
          <a:ln w="6350">
            <a:solidFill>
              <a:schemeClr val="tx1"/>
            </a:solidFill>
            <a:miter lim="400000"/>
          </a:ln>
        </p:spPr>
      </p:pic>
      <p:sp>
        <p:nvSpPr>
          <p:cNvPr id="1583" name="Uploading data in Hadoop"/>
          <p:cNvSpPr txBox="1"/>
          <p:nvPr/>
        </p:nvSpPr>
        <p:spPr>
          <a:xfrm>
            <a:off x="174451" y="5112033"/>
            <a:ext cx="6305898" cy="554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000" b="1"/>
            </a:lvl1pPr>
          </a:lstStyle>
          <a:p>
            <a:r>
              <a:t>Uploading data in Hadoop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112;p50"/>
          <p:cNvSpPr txBox="1">
            <a:spLocks noGrp="1"/>
          </p:cNvSpPr>
          <p:nvPr>
            <p:ph type="title"/>
          </p:nvPr>
        </p:nvSpPr>
        <p:spPr>
          <a:xfrm>
            <a:off x="105835" y="-10837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Spreadsheet Output</a:t>
            </a:r>
          </a:p>
        </p:txBody>
      </p:sp>
      <p:pic>
        <p:nvPicPr>
          <p:cNvPr id="1586" name="Google Shape;1113;p50" descr="Google Shape;1113;p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" y="798512"/>
            <a:ext cx="12031134" cy="552967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089;p46"/>
          <p:cNvSpPr txBox="1">
            <a:spLocks noGrp="1"/>
          </p:cNvSpPr>
          <p:nvPr>
            <p:ph type="title"/>
          </p:nvPr>
        </p:nvSpPr>
        <p:spPr>
          <a:xfrm>
            <a:off x="207435" y="-9440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Script for Highest Delay</a:t>
            </a:r>
          </a:p>
        </p:txBody>
      </p:sp>
      <p:pic>
        <p:nvPicPr>
          <p:cNvPr id="1589" name="Google Shape;1090;p46" descr="Google Shape;1090;p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" y="1045622"/>
            <a:ext cx="11922126" cy="498518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095;p47"/>
          <p:cNvSpPr txBox="1">
            <a:spLocks noGrp="1"/>
          </p:cNvSpPr>
          <p:nvPr>
            <p:ph type="title"/>
          </p:nvPr>
        </p:nvSpPr>
        <p:spPr>
          <a:xfrm>
            <a:off x="55035" y="-10583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Highest Delay</a:t>
            </a:r>
          </a:p>
        </p:txBody>
      </p:sp>
      <p:pic>
        <p:nvPicPr>
          <p:cNvPr id="1592" name="Google Shape;1096;p47" descr="Google Shape;1096;p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" y="786432"/>
            <a:ext cx="11678244" cy="5848852"/>
          </a:xfrm>
          <a:prstGeom prst="rect">
            <a:avLst/>
          </a:prstGeom>
          <a:ln w="6350">
            <a:solidFill>
              <a:schemeClr val="tx1"/>
            </a:solidFill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101;p48"/>
          <p:cNvSpPr txBox="1">
            <a:spLocks noGrp="1"/>
          </p:cNvSpPr>
          <p:nvPr>
            <p:ph type="title"/>
          </p:nvPr>
        </p:nvSpPr>
        <p:spPr>
          <a:xfrm>
            <a:off x="105835" y="-11345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Highest Delay</a:t>
            </a:r>
          </a:p>
        </p:txBody>
      </p:sp>
      <p:graphicFrame>
        <p:nvGraphicFramePr>
          <p:cNvPr id="1595" name="Google Shape;1102;p48"/>
          <p:cNvGraphicFramePr/>
          <p:nvPr/>
        </p:nvGraphicFramePr>
        <p:xfrm>
          <a:off x="67733" y="981924"/>
          <a:ext cx="12056530" cy="4099064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20076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278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319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777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113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75019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Arrival Time Date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480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1988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UA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70720.78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72670.27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143391.05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480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1988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DL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76861.62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63446.08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140307.7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480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1988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PI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67344.53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61843.2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129187.73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480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1988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US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66049.78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60308.38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126358.17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80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1988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AA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48309.33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65293.47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113602.8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0479" r="20479"/>
          <a:stretch>
            <a:fillRect/>
          </a:stretch>
        </p:blipFill>
        <p:spPr>
          <a:xfrm>
            <a:off x="6007100" y="0"/>
            <a:ext cx="6184900" cy="6870700"/>
          </a:xfrm>
          <a:prstGeom prst="rect">
            <a:avLst/>
          </a:prstGeom>
        </p:spPr>
      </p:pic>
      <p:sp>
        <p:nvSpPr>
          <p:cNvPr id="1536" name="Team Yellow"/>
          <p:cNvSpPr txBox="1">
            <a:spLocks noGrp="1"/>
          </p:cNvSpPr>
          <p:nvPr>
            <p:ph type="title"/>
          </p:nvPr>
        </p:nvSpPr>
        <p:spPr>
          <a:xfrm>
            <a:off x="-55719" y="-427773"/>
            <a:ext cx="4826001" cy="1887648"/>
          </a:xfrm>
          <a:prstGeom prst="rect">
            <a:avLst/>
          </a:prstGeom>
        </p:spPr>
        <p:txBody>
          <a:bodyPr/>
          <a:lstStyle>
            <a:lvl1pPr defTabSz="1219200">
              <a:defRPr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</a:defRPr>
            </a:lvl1pPr>
          </a:lstStyle>
          <a:p>
            <a:r>
              <a:t>Team Yellow </a:t>
            </a:r>
          </a:p>
        </p:txBody>
      </p:sp>
      <p:sp>
        <p:nvSpPr>
          <p:cNvPr id="1537" name="Alekhya Sangem…"/>
          <p:cNvSpPr txBox="1">
            <a:spLocks noGrp="1"/>
          </p:cNvSpPr>
          <p:nvPr>
            <p:ph type="body" sz="half" idx="1"/>
          </p:nvPr>
        </p:nvSpPr>
        <p:spPr>
          <a:xfrm>
            <a:off x="1067687" y="1908916"/>
            <a:ext cx="5208004" cy="4553065"/>
          </a:xfrm>
          <a:prstGeom prst="rect">
            <a:avLst/>
          </a:prstGeom>
        </p:spPr>
        <p:txBody>
          <a:bodyPr/>
          <a:lstStyle/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r>
              <a:t>Alekhya Sangem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r>
              <a:rPr>
                <a:latin typeface="Trebuchet MS"/>
                <a:ea typeface="Trebuchet MS"/>
                <a:cs typeface="Trebuchet MS"/>
                <a:sym typeface="Trebuchet MS"/>
              </a:rPr>
              <a:t>Vatsal </a:t>
            </a:r>
            <a:r>
              <a:t>Shah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r>
              <a:rPr>
                <a:latin typeface="Trebuchet MS"/>
                <a:ea typeface="Trebuchet MS"/>
                <a:cs typeface="Trebuchet MS"/>
                <a:sym typeface="Trebuchet MS"/>
              </a:rPr>
              <a:t>Abhishek </a:t>
            </a:r>
            <a:r>
              <a:t>Shenoy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r>
              <a:rPr>
                <a:latin typeface="Trebuchet MS"/>
                <a:ea typeface="Trebuchet MS"/>
                <a:cs typeface="Trebuchet MS"/>
                <a:sym typeface="Trebuchet MS"/>
              </a:rPr>
              <a:t>Akshay </a:t>
            </a:r>
            <a:r>
              <a:t>Shirsat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r>
              <a:rPr>
                <a:latin typeface="Trebuchet MS"/>
                <a:ea typeface="Trebuchet MS"/>
                <a:cs typeface="Trebuchet MS"/>
                <a:sym typeface="Trebuchet MS"/>
              </a:rPr>
              <a:t>Bikram </a:t>
            </a:r>
            <a:r>
              <a:t>Singh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algn="l" defTabSz="228600">
              <a:lnSpc>
                <a:spcPct val="150000"/>
              </a:lnSpc>
              <a:defRPr sz="3000">
                <a:solidFill>
                  <a:srgbClr val="FAE232"/>
                </a:solidFill>
              </a:defRPr>
            </a:pPr>
            <a:r>
              <a:rPr>
                <a:latin typeface="Trebuchet MS"/>
                <a:ea typeface="Trebuchet MS"/>
                <a:cs typeface="Trebuchet MS"/>
                <a:sym typeface="Trebuchet MS"/>
              </a:rPr>
              <a:t>Meng </a:t>
            </a:r>
            <a:r>
              <a:t>Sui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107;p49"/>
          <p:cNvSpPr txBox="1">
            <a:spLocks noGrp="1"/>
          </p:cNvSpPr>
          <p:nvPr>
            <p:ph type="title"/>
          </p:nvPr>
        </p:nvSpPr>
        <p:spPr>
          <a:xfrm>
            <a:off x="58150" y="1450036"/>
            <a:ext cx="12360185" cy="456442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 sz="2800" b="1">
                <a:solidFill>
                  <a:srgbClr val="000000"/>
                </a:solidFill>
              </a:defRPr>
            </a:pPr>
            <a:r>
              <a:rPr sz="3200"/>
              <a:t>The Airlines which experienced highest delay in the year 1988 were:</a:t>
            </a:r>
            <a:r>
              <a:rPr/>
              <a:t/>
            </a:r>
            <a:br>
              <a:rPr/>
            </a:br>
            <a:r>
              <a:rPr lang="en-US"/>
              <a:t/>
            </a:r>
            <a:br>
              <a:rPr lang="en-US"/>
            </a:br>
            <a:r>
              <a:t>1. UA - United Airlines</a:t>
            </a:r>
            <a:r>
              <a:rPr/>
              <a:t/>
            </a:r>
            <a:br>
              <a:rPr/>
            </a:br>
            <a:r>
              <a:t>2. DL - Delta Airlines</a:t>
            </a:r>
            <a:r>
              <a:rPr/>
              <a:t/>
            </a:r>
            <a:br>
              <a:rPr/>
            </a:br>
            <a:r>
              <a:t>3. PI - </a:t>
            </a:r>
            <a:r>
              <a:rPr lang="en-US">
                <a:ea typeface="+mj-lt"/>
                <a:cs typeface="+mj-lt"/>
              </a:rPr>
              <a:t>Piedmont Aviation Inc.</a:t>
            </a:r>
            <a:r>
              <a:rPr lang="en-US"/>
              <a:t/>
            </a:r>
            <a:br>
              <a:rPr lang="en-US"/>
            </a:br>
            <a:r>
              <a:t>4. US </a:t>
            </a:r>
            <a:r>
              <a:rPr lang="en-US"/>
              <a:t>– US Airways</a:t>
            </a:r>
            <a:r>
              <a:rPr/>
              <a:t/>
            </a:r>
            <a:br>
              <a:rPr/>
            </a:br>
            <a:r>
              <a:t>5. AA – American Airlines</a:t>
            </a:r>
            <a:endParaRPr lang="en-US"/>
          </a:p>
        </p:txBody>
      </p:sp>
      <p:sp>
        <p:nvSpPr>
          <p:cNvPr id="1598" name="1988 Highest Delay Airline"/>
          <p:cNvSpPr txBox="1"/>
          <p:nvPr/>
        </p:nvSpPr>
        <p:spPr>
          <a:xfrm>
            <a:off x="213469" y="412632"/>
            <a:ext cx="4763108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 b="1"/>
            </a:lvl1pPr>
          </a:lstStyle>
          <a:p>
            <a:r>
              <a:t>1988 Highest Delay Airline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118;p51"/>
          <p:cNvSpPr txBox="1">
            <a:spLocks noGrp="1"/>
          </p:cNvSpPr>
          <p:nvPr>
            <p:ph type="title"/>
          </p:nvPr>
        </p:nvSpPr>
        <p:spPr>
          <a:xfrm>
            <a:off x="-21165" y="-10456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Script for Lowest Delay</a:t>
            </a:r>
          </a:p>
        </p:txBody>
      </p:sp>
      <p:pic>
        <p:nvPicPr>
          <p:cNvPr id="1601" name="Google Shape;1119;p51" descr="Google Shape;1119;p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" y="832885"/>
            <a:ext cx="12081934" cy="653495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124;p52"/>
          <p:cNvSpPr txBox="1">
            <a:spLocks noGrp="1"/>
          </p:cNvSpPr>
          <p:nvPr>
            <p:ph type="title"/>
          </p:nvPr>
        </p:nvSpPr>
        <p:spPr>
          <a:xfrm>
            <a:off x="29635" y="-10329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for Lowest Delay</a:t>
            </a:r>
          </a:p>
        </p:txBody>
      </p:sp>
      <p:pic>
        <p:nvPicPr>
          <p:cNvPr id="1604" name="Google Shape;1125;p52" descr="Google Shape;1125;p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" y="786801"/>
            <a:ext cx="11009296" cy="601594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130;p53"/>
          <p:cNvSpPr txBox="1">
            <a:spLocks noGrp="1"/>
          </p:cNvSpPr>
          <p:nvPr>
            <p:ph type="title"/>
          </p:nvPr>
        </p:nvSpPr>
        <p:spPr>
          <a:xfrm>
            <a:off x="55035" y="-11218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Lowest Delay</a:t>
            </a:r>
          </a:p>
        </p:txBody>
      </p:sp>
      <p:graphicFrame>
        <p:nvGraphicFramePr>
          <p:cNvPr id="1607" name="Google Shape;1131;p53"/>
          <p:cNvGraphicFramePr/>
          <p:nvPr/>
        </p:nvGraphicFramePr>
        <p:xfrm>
          <a:off x="120133" y="1147157"/>
          <a:ext cx="12075735" cy="3824593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24151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24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983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4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151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495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Arrival Time Date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501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1988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PS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1005.32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3207.77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4213.08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501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1988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PA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10248.93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7413.8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17662.73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501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1988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AS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11513.33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8610.05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20123.38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501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1988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HP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12207.02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12647.23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24854.25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501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1988</a:t>
                      </a:r>
                    </a:p>
                  </a:txBody>
                  <a:tcPr marL="45725" marR="45725" marT="45725" marB="457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WN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14170.97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26031.72</a:t>
                      </a:r>
                    </a:p>
                  </a:txBody>
                  <a:tcPr marL="45725" marR="45725" marT="45725" marB="457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rebuchet MS"/>
                          <a:ea typeface="Trebuchet MS"/>
                          <a:cs typeface="Trebuchet MS"/>
                        </a:rPr>
                        <a:t>40202.68</a:t>
                      </a:r>
                    </a:p>
                  </a:txBody>
                  <a:tcPr marL="45725" marR="45725" marT="45725" marB="457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136;p54"/>
          <p:cNvSpPr txBox="1">
            <a:spLocks noGrp="1"/>
          </p:cNvSpPr>
          <p:nvPr>
            <p:ph type="title"/>
          </p:nvPr>
        </p:nvSpPr>
        <p:spPr>
          <a:xfrm>
            <a:off x="334435" y="1716256"/>
            <a:ext cx="11523130" cy="42911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04672">
              <a:lnSpc>
                <a:spcPct val="150000"/>
              </a:lnSpc>
              <a:defRPr sz="2816" b="1">
                <a:solidFill>
                  <a:srgbClr val="000000"/>
                </a:solidFill>
              </a:defRPr>
            </a:pPr>
            <a:r>
              <a:rPr sz="2800"/>
              <a:t>The Airlines which experienced lowest delay in the year 1988 were:</a:t>
            </a:r>
            <a:br>
              <a:rPr sz="2800"/>
            </a:br>
            <a:r>
              <a:rPr lang="en-US" sz="2800"/>
              <a:t/>
            </a:r>
            <a:br>
              <a:rPr lang="en-US" sz="2800"/>
            </a:br>
            <a:r>
              <a:rPr sz="2800"/>
              <a:t>1. PS – </a:t>
            </a:r>
            <a:r>
              <a:rPr lang="en-US" sz="2800"/>
              <a:t>Pacific Southwest</a:t>
            </a:r>
            <a:r>
              <a:rPr sz="2800"/>
              <a:t> Airlines</a:t>
            </a:r>
            <a:br>
              <a:rPr sz="2800"/>
            </a:br>
            <a:r>
              <a:rPr sz="2800"/>
              <a:t>2. PA – </a:t>
            </a:r>
            <a:r>
              <a:rPr lang="en-US" sz="2800"/>
              <a:t>Florida Coastal Airlines</a:t>
            </a:r>
            <a:r>
              <a:rPr sz="2800"/>
              <a:t/>
            </a:r>
            <a:br>
              <a:rPr sz="2800"/>
            </a:br>
            <a:r>
              <a:rPr sz="2800"/>
              <a:t>3. AS – Alaska Airlines</a:t>
            </a:r>
            <a:br>
              <a:rPr sz="2800"/>
            </a:br>
            <a:r>
              <a:rPr sz="2800"/>
              <a:t>4. HP – America West Airlines Inc</a:t>
            </a:r>
            <a:br>
              <a:rPr sz="2800"/>
            </a:br>
            <a:r>
              <a:rPr sz="2800"/>
              <a:t>5. WN – Southwest Airlines</a:t>
            </a:r>
          </a:p>
        </p:txBody>
      </p:sp>
      <p:sp>
        <p:nvSpPr>
          <p:cNvPr id="1610" name="1988 Lowest Delay Airline"/>
          <p:cNvSpPr txBox="1"/>
          <p:nvPr/>
        </p:nvSpPr>
        <p:spPr>
          <a:xfrm>
            <a:off x="391269" y="374532"/>
            <a:ext cx="467846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 b="1"/>
            </a:lvl1pPr>
          </a:lstStyle>
          <a:p>
            <a:r>
              <a:t>1988 Lowest Delay Airline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Bikram Singh"/>
          <p:cNvSpPr txBox="1">
            <a:spLocks noGrp="1"/>
          </p:cNvSpPr>
          <p:nvPr>
            <p:ph type="body" sz="half" idx="1"/>
          </p:nvPr>
        </p:nvSpPr>
        <p:spPr>
          <a:xfrm>
            <a:off x="1408439" y="1256210"/>
            <a:ext cx="8732292" cy="2091853"/>
          </a:xfrm>
          <a:prstGeom prst="rect">
            <a:avLst/>
          </a:prstGeom>
        </p:spPr>
        <p:txBody>
          <a:bodyPr/>
          <a:lstStyle>
            <a:lvl1pPr defTabSz="1206977">
              <a:defRPr sz="11088" spc="-221"/>
            </a:lvl1pPr>
          </a:lstStyle>
          <a:p>
            <a:r>
              <a:t>Bikram Singh</a:t>
            </a:r>
          </a:p>
        </p:txBody>
      </p:sp>
      <p:sp>
        <p:nvSpPr>
          <p:cNvPr id="1613" name="Member 3"/>
          <p:cNvSpPr txBox="1">
            <a:spLocks noGrp="1"/>
          </p:cNvSpPr>
          <p:nvPr>
            <p:ph type="body" idx="21"/>
          </p:nvPr>
        </p:nvSpPr>
        <p:spPr>
          <a:xfrm>
            <a:off x="-2499504" y="1111250"/>
            <a:ext cx="10922000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Member 3</a:t>
            </a:r>
          </a:p>
        </p:txBody>
      </p:sp>
      <p:sp>
        <p:nvSpPr>
          <p:cNvPr id="1614" name="Year-1989"/>
          <p:cNvSpPr txBox="1"/>
          <p:nvPr/>
        </p:nvSpPr>
        <p:spPr>
          <a:xfrm>
            <a:off x="-115019" y="3427138"/>
            <a:ext cx="9256068" cy="150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ctr" defTabSz="938760">
              <a:lnSpc>
                <a:spcPct val="80000"/>
              </a:lnSpc>
              <a:defRPr sz="8624" spc="-172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Year-1989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023;p35"/>
          <p:cNvSpPr txBox="1">
            <a:spLocks noGrp="1"/>
          </p:cNvSpPr>
          <p:nvPr>
            <p:ph type="title"/>
          </p:nvPr>
        </p:nvSpPr>
        <p:spPr>
          <a:xfrm>
            <a:off x="67735" y="-1147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Downloading Data Into Hadoop</a:t>
            </a:r>
          </a:p>
        </p:txBody>
      </p:sp>
      <p:pic>
        <p:nvPicPr>
          <p:cNvPr id="1617" name="Google Shape;1024;p35" descr="Google Shape;1024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5" y="634124"/>
            <a:ext cx="12121247" cy="59315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Uploading Data Into Hadoop"/>
          <p:cNvSpPr txBox="1"/>
          <p:nvPr/>
        </p:nvSpPr>
        <p:spPr>
          <a:xfrm>
            <a:off x="160436" y="141659"/>
            <a:ext cx="6841928" cy="554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000" b="1"/>
            </a:lvl1pPr>
          </a:lstStyle>
          <a:p>
            <a:r>
              <a:t>Uploading Data Into Hadoop</a:t>
            </a:r>
          </a:p>
        </p:txBody>
      </p:sp>
      <p:pic>
        <p:nvPicPr>
          <p:cNvPr id="1620" name="878053dd-0412-429a-9163-3625ff3e1c9c.jpg" descr="878053dd-0412-429a-9163-3625ff3e1c9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1" y="777081"/>
            <a:ext cx="11729121" cy="7024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112;p50"/>
          <p:cNvSpPr txBox="1">
            <a:spLocks noGrp="1"/>
          </p:cNvSpPr>
          <p:nvPr>
            <p:ph type="title"/>
          </p:nvPr>
        </p:nvSpPr>
        <p:spPr>
          <a:xfrm>
            <a:off x="105835" y="-10837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Spreadsheet Output</a:t>
            </a:r>
          </a:p>
        </p:txBody>
      </p:sp>
      <p:pic>
        <p:nvPicPr>
          <p:cNvPr id="1623" name="7805fd27-a5c6-47ec-8a23-4909cd52f84a.jpg" descr="7805fd27-a5c6-47ec-8a23-4909cd52f84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5" y="726744"/>
            <a:ext cx="10631460" cy="6373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029;p36"/>
          <p:cNvSpPr txBox="1">
            <a:spLocks noGrp="1"/>
          </p:cNvSpPr>
          <p:nvPr>
            <p:ph type="title"/>
          </p:nvPr>
        </p:nvSpPr>
        <p:spPr>
          <a:xfrm>
            <a:off x="156635" y="-11345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Highest Delay Script</a:t>
            </a:r>
          </a:p>
        </p:txBody>
      </p:sp>
      <p:pic>
        <p:nvPicPr>
          <p:cNvPr id="1626" name="Google Shape;1030;p36" descr="Google Shape;1030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594"/>
            <a:ext cx="12192000" cy="5985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Abhishek Shenoy"/>
          <p:cNvSpPr txBox="1">
            <a:spLocks noGrp="1"/>
          </p:cNvSpPr>
          <p:nvPr>
            <p:ph type="body" sz="half" idx="1"/>
          </p:nvPr>
        </p:nvSpPr>
        <p:spPr>
          <a:xfrm>
            <a:off x="2041610" y="998359"/>
            <a:ext cx="8732292" cy="2091853"/>
          </a:xfrm>
          <a:prstGeom prst="rect">
            <a:avLst/>
          </a:prstGeom>
        </p:spPr>
        <p:txBody>
          <a:bodyPr/>
          <a:lstStyle>
            <a:lvl1pPr defTabSz="914377">
              <a:defRPr sz="8400" spc="-168"/>
            </a:lvl1pPr>
          </a:lstStyle>
          <a:p>
            <a:r>
              <a:t>Abhishek Shenoy</a:t>
            </a:r>
          </a:p>
        </p:txBody>
      </p:sp>
      <p:sp>
        <p:nvSpPr>
          <p:cNvPr id="1540" name="Member 1"/>
          <p:cNvSpPr txBox="1">
            <a:spLocks noGrp="1"/>
          </p:cNvSpPr>
          <p:nvPr>
            <p:ph type="body" idx="21"/>
          </p:nvPr>
        </p:nvSpPr>
        <p:spPr>
          <a:xfrm>
            <a:off x="-1943537" y="1197426"/>
            <a:ext cx="10922000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Member 1</a:t>
            </a:r>
          </a:p>
        </p:txBody>
      </p:sp>
      <p:sp>
        <p:nvSpPr>
          <p:cNvPr id="1541" name="Year-1987"/>
          <p:cNvSpPr txBox="1"/>
          <p:nvPr/>
        </p:nvSpPr>
        <p:spPr>
          <a:xfrm>
            <a:off x="406705" y="2949248"/>
            <a:ext cx="9599911" cy="15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ctr" defTabSz="938760">
              <a:lnSpc>
                <a:spcPct val="80000"/>
              </a:lnSpc>
              <a:defRPr sz="8624" spc="-172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Year-1987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035;p37"/>
          <p:cNvSpPr txBox="1">
            <a:spLocks noGrp="1"/>
          </p:cNvSpPr>
          <p:nvPr>
            <p:ph type="title"/>
          </p:nvPr>
        </p:nvSpPr>
        <p:spPr>
          <a:xfrm>
            <a:off x="67735" y="-11345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Highest Delay Output</a:t>
            </a:r>
          </a:p>
        </p:txBody>
      </p:sp>
      <p:sp>
        <p:nvSpPr>
          <p:cNvPr id="1629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0" name="Google Shape;1036;p37" descr="Google Shape;103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" y="732588"/>
            <a:ext cx="12156726" cy="6129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041;p38"/>
          <p:cNvSpPr txBox="1">
            <a:spLocks noGrp="1"/>
          </p:cNvSpPr>
          <p:nvPr>
            <p:ph type="title"/>
          </p:nvPr>
        </p:nvSpPr>
        <p:spPr>
          <a:xfrm>
            <a:off x="16935" y="-11218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Highest Delay</a:t>
            </a:r>
          </a:p>
        </p:txBody>
      </p:sp>
      <p:graphicFrame>
        <p:nvGraphicFramePr>
          <p:cNvPr id="1633" name="Google Shape;1042;p38"/>
          <p:cNvGraphicFramePr/>
          <p:nvPr/>
        </p:nvGraphicFramePr>
        <p:xfrm>
          <a:off x="30959" y="958976"/>
          <a:ext cx="12130078" cy="471144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3002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26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326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153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492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82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68575" marR="68575" marT="68575" marB="68575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68575" marR="68575" marT="68575" marB="68575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Arial"/>
                        </a:rPr>
                        <a:t>ARRIVAL TIME DELAY</a:t>
                      </a:r>
                    </a:p>
                  </a:txBody>
                  <a:tcPr marL="68575" marR="68575" marT="68575" marB="68575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68575" marR="68575" marT="68575" marB="68575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68575" marR="68575" marT="68575" marB="68575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463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ym typeface="Arial"/>
                        </a:rPr>
                        <a:t>1989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US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134276.0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125514.65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259790.65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463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ym typeface="Arial"/>
                        </a:rPr>
                        <a:t>1989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UA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105470.77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101278.38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206749.15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463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ym typeface="Arial"/>
                        </a:rPr>
                        <a:t>1989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DL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109410.92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85207.23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194618.15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463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ym typeface="Arial"/>
                        </a:rPr>
                        <a:t>1989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AA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73176.67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84447.43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157624.1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6463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ym typeface="Arial"/>
                        </a:rPr>
                        <a:t>1989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PI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65039.62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61154.53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126194.15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047;p39"/>
          <p:cNvSpPr txBox="1">
            <a:spLocks noGrp="1"/>
          </p:cNvSpPr>
          <p:nvPr>
            <p:ph type="title"/>
          </p:nvPr>
        </p:nvSpPr>
        <p:spPr>
          <a:xfrm>
            <a:off x="182035" y="-639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1989 Highest Delay Airline</a:t>
            </a:r>
          </a:p>
        </p:txBody>
      </p:sp>
      <p:sp>
        <p:nvSpPr>
          <p:cNvPr id="1636" name="Google Shape;1048;p39"/>
          <p:cNvSpPr txBox="1">
            <a:spLocks noGrp="1"/>
          </p:cNvSpPr>
          <p:nvPr>
            <p:ph type="body" idx="1"/>
          </p:nvPr>
        </p:nvSpPr>
        <p:spPr>
          <a:xfrm>
            <a:off x="321735" y="1720748"/>
            <a:ext cx="12285523" cy="3851926"/>
          </a:xfrm>
          <a:prstGeom prst="rect">
            <a:avLst/>
          </a:prstGeom>
        </p:spPr>
        <p:txBody>
          <a:bodyPr lIns="45699" tIns="45699" rIns="45699" bIns="45699" anchor="t">
            <a:normAutofit/>
          </a:bodyPr>
          <a:lstStyle/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The airlines which experienced the highest delay in 1989 were: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1.US- US Airways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2.UA- United Airlines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3.DL- Delta Air Lines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4.AA- American Airlines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5.PI- </a:t>
            </a:r>
            <a:r>
              <a:rPr lang="en-US"/>
              <a:t>Piedmont Aviation Inc. 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053;p40"/>
          <p:cNvSpPr txBox="1">
            <a:spLocks noGrp="1"/>
          </p:cNvSpPr>
          <p:nvPr>
            <p:ph type="title"/>
          </p:nvPr>
        </p:nvSpPr>
        <p:spPr>
          <a:xfrm>
            <a:off x="194735" y="-12234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Lowest Delay Script</a:t>
            </a:r>
          </a:p>
        </p:txBody>
      </p:sp>
      <p:pic>
        <p:nvPicPr>
          <p:cNvPr id="1639" name="Google Shape;1054;p40" descr="Google Shape;1054;p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684325"/>
            <a:ext cx="12192000" cy="5946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059;p41"/>
          <p:cNvSpPr txBox="1">
            <a:spLocks noGrp="1"/>
          </p:cNvSpPr>
          <p:nvPr>
            <p:ph type="title"/>
          </p:nvPr>
        </p:nvSpPr>
        <p:spPr>
          <a:xfrm>
            <a:off x="118535" y="-12234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Lowest Delay Output</a:t>
            </a:r>
          </a:p>
        </p:txBody>
      </p:sp>
      <p:pic>
        <p:nvPicPr>
          <p:cNvPr id="1642" name="Google Shape;1060;p41" descr="Google Shape;1060;p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550"/>
            <a:ext cx="12192000" cy="6093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065;p42"/>
          <p:cNvSpPr txBox="1">
            <a:spLocks noGrp="1"/>
          </p:cNvSpPr>
          <p:nvPr>
            <p:ph type="title"/>
          </p:nvPr>
        </p:nvSpPr>
        <p:spPr>
          <a:xfrm>
            <a:off x="55035" y="-11726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Lowest Delay</a:t>
            </a:r>
          </a:p>
        </p:txBody>
      </p:sp>
      <p:graphicFrame>
        <p:nvGraphicFramePr>
          <p:cNvPr id="1645" name="Google Shape;1066;p42"/>
          <p:cNvGraphicFramePr/>
          <p:nvPr/>
        </p:nvGraphicFramePr>
        <p:xfrm>
          <a:off x="119825" y="1112275"/>
          <a:ext cx="12192000" cy="53421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7654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68575" marR="68575" marT="68575" marB="68575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68575" marR="68575" marT="68575" marB="68575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Arial"/>
                        </a:rPr>
                        <a:t>ARRIVAL TIME DELAY</a:t>
                      </a:r>
                    </a:p>
                  </a:txBody>
                  <a:tcPr marL="68575" marR="68575" marT="68575" marB="68575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68575" marR="68575" marT="68575" marB="68575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68575" marR="68575" marT="68575" marB="68575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12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ym typeface="Arial"/>
                        </a:rPr>
                        <a:t>1989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AS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10881.78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8736.77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19618.55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312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ym typeface="Arial"/>
                        </a:rPr>
                        <a:t>1989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PA (1)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12441.05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10166.47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22607.52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312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ym typeface="Arial"/>
                        </a:rPr>
                        <a:t>1989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EA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15020.97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20398.13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35419.1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312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ym typeface="Arial"/>
                        </a:rPr>
                        <a:t>1989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HP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19183.27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17995.93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37179.2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1312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 b="1">
                          <a:sym typeface="Arial"/>
                        </a:rPr>
                        <a:t>1989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TW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34385.85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33545.65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1200">
                          <a:sym typeface="Arial"/>
                        </a:rPr>
                        <a:t>67931.5</a:t>
                      </a:r>
                    </a:p>
                  </a:txBody>
                  <a:tcPr marL="68575" marR="68575" marT="68575" marB="68575" horzOverflow="overflow">
                    <a:lnL w="12650">
                      <a:solidFill>
                        <a:srgbClr val="666666"/>
                      </a:solidFill>
                    </a:lnL>
                    <a:lnR w="12650">
                      <a:solidFill>
                        <a:srgbClr val="666666"/>
                      </a:solidFill>
                    </a:lnR>
                    <a:lnT w="12650">
                      <a:solidFill>
                        <a:srgbClr val="666666"/>
                      </a:solidFill>
                    </a:lnT>
                    <a:lnB w="12650">
                      <a:solidFill>
                        <a:srgbClr val="666666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071;p43"/>
          <p:cNvSpPr txBox="1">
            <a:spLocks noGrp="1"/>
          </p:cNvSpPr>
          <p:nvPr>
            <p:ph type="title"/>
          </p:nvPr>
        </p:nvSpPr>
        <p:spPr>
          <a:xfrm>
            <a:off x="207435" y="-2328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1989 Lowest Delay Airline</a:t>
            </a:r>
          </a:p>
        </p:txBody>
      </p:sp>
      <p:sp>
        <p:nvSpPr>
          <p:cNvPr id="1648" name="Google Shape;1072;p43"/>
          <p:cNvSpPr txBox="1">
            <a:spLocks noGrp="1"/>
          </p:cNvSpPr>
          <p:nvPr>
            <p:ph type="body" idx="1"/>
          </p:nvPr>
        </p:nvSpPr>
        <p:spPr>
          <a:xfrm>
            <a:off x="563035" y="1402990"/>
            <a:ext cx="10790891" cy="4052020"/>
          </a:xfrm>
          <a:prstGeom prst="rect">
            <a:avLst/>
          </a:prstGeom>
        </p:spPr>
        <p:txBody>
          <a:bodyPr lIns="45699" tIns="45699" rIns="45699" bIns="45699" anchor="t">
            <a:normAutofit/>
          </a:bodyPr>
          <a:lstStyle/>
          <a:p>
            <a:pPr indent="-228600">
              <a:lnSpc>
                <a:spcPct val="150000"/>
              </a:lnSpc>
              <a:defRPr sz="28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The airlines which experienced the lowest delay in 1989 were: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1.AS- Alaska Airlines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2.</a:t>
            </a:r>
            <a:r>
              <a:rPr lang="en-US"/>
              <a:t>PA(1)-</a:t>
            </a:r>
            <a:r>
              <a:t> </a:t>
            </a:r>
            <a:r>
              <a:rPr lang="en-US"/>
              <a:t>Pan American World Airways (1) 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3.EA- European Air Express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4.HP- America West Airlines Inc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5.TW- Trans World Airlines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Vatsal Shah"/>
          <p:cNvSpPr txBox="1">
            <a:spLocks noGrp="1"/>
          </p:cNvSpPr>
          <p:nvPr>
            <p:ph type="body" sz="half" idx="1"/>
          </p:nvPr>
        </p:nvSpPr>
        <p:spPr>
          <a:xfrm>
            <a:off x="1606690" y="1250235"/>
            <a:ext cx="8732292" cy="2091853"/>
          </a:xfrm>
          <a:prstGeom prst="rect">
            <a:avLst/>
          </a:prstGeom>
        </p:spPr>
        <p:txBody>
          <a:bodyPr/>
          <a:lstStyle/>
          <a:p>
            <a:r>
              <a:rPr err="1"/>
              <a:t>Vatsal</a:t>
            </a:r>
            <a:r>
              <a:t> Shah</a:t>
            </a:r>
          </a:p>
        </p:txBody>
      </p:sp>
      <p:sp>
        <p:nvSpPr>
          <p:cNvPr id="1651" name="Member 4"/>
          <p:cNvSpPr txBox="1">
            <a:spLocks noGrp="1"/>
          </p:cNvSpPr>
          <p:nvPr>
            <p:ph type="body" idx="21"/>
          </p:nvPr>
        </p:nvSpPr>
        <p:spPr>
          <a:xfrm>
            <a:off x="-2095779" y="1197672"/>
            <a:ext cx="10922001" cy="5223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Member 4</a:t>
            </a:r>
          </a:p>
        </p:txBody>
      </p:sp>
      <p:sp>
        <p:nvSpPr>
          <p:cNvPr id="1652" name="Year-1990"/>
          <p:cNvSpPr txBox="1"/>
          <p:nvPr/>
        </p:nvSpPr>
        <p:spPr>
          <a:xfrm>
            <a:off x="167736" y="3427204"/>
            <a:ext cx="9790311" cy="1485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ctr" defTabSz="914377">
              <a:lnSpc>
                <a:spcPct val="80000"/>
              </a:lnSpc>
              <a:defRPr sz="8400" spc="-16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Year-1990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083;p45"/>
          <p:cNvSpPr txBox="1">
            <a:spLocks noGrp="1"/>
          </p:cNvSpPr>
          <p:nvPr>
            <p:ph type="title"/>
          </p:nvPr>
        </p:nvSpPr>
        <p:spPr>
          <a:xfrm>
            <a:off x="42335" y="-11218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Downloading data in Hadoop</a:t>
            </a:r>
          </a:p>
        </p:txBody>
      </p:sp>
      <p:pic>
        <p:nvPicPr>
          <p:cNvPr id="1655" name="5Yf9COsltCygckx_6mMOA0sNWeIsGdE7EM5BajGMySRBZDE_itJNmdO1v0BXrAVxQZ9Hhy6RlrrEzKtZgOj1OF3I8iRPQd5G3jcKKgwI9PYD83YfPYd-ORRUfNhDNBXg.png" descr="5Yf9COsltCygckx_6mMOA0sNWeIsGdE7EM5BajGMySRBZDE_itJNmdO1v0BXrAVxQZ9Hhy6RlrrEzKtZgOj1OF3I8iRPQd5G3jcKKgwI9PYD83YfPYd-ORRUfNhDNBX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87" y="751220"/>
            <a:ext cx="11897626" cy="3807241"/>
          </a:xfrm>
          <a:prstGeom prst="rect">
            <a:avLst/>
          </a:prstGeom>
          <a:ln w="12700">
            <a:miter lim="400000"/>
          </a:ln>
        </p:spPr>
      </p:pic>
      <p:sp>
        <p:nvSpPr>
          <p:cNvPr id="1656" name="Uploading data in Hadoop"/>
          <p:cNvSpPr txBox="1"/>
          <p:nvPr/>
        </p:nvSpPr>
        <p:spPr>
          <a:xfrm>
            <a:off x="123651" y="4604932"/>
            <a:ext cx="6305898" cy="554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000" b="1"/>
            </a:lvl1pPr>
          </a:lstStyle>
          <a:p>
            <a:r>
              <a:t>Uploading data in Hadoop</a:t>
            </a:r>
          </a:p>
        </p:txBody>
      </p:sp>
      <p:pic>
        <p:nvPicPr>
          <p:cNvPr id="1657" name="aMK5_POa_d_VYMt1EtUOjX8idkNUYTjIl1IFNyGb3TSTfMH55JU0rXLZBaTCCFb3kUiU9Y6hRXnihZtARnXxD9QSvEeydlbht7c8FFQU87x9mmvrffxnj11Px1NdY1HU.png" descr="aMK5_POa_d_VYMt1EtUOjX8idkNUYTjIl1IFNyGb3TSTfMH55JU0rXLZBaTCCFb3kUiU9Y6hRXnihZtARnXxD9QSvEeydlbht7c8FFQU87x9mmvrffxnj11Px1NdY1H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57" y="5384977"/>
            <a:ext cx="11954751" cy="851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112;p50"/>
          <p:cNvSpPr txBox="1">
            <a:spLocks noGrp="1"/>
          </p:cNvSpPr>
          <p:nvPr>
            <p:ph type="title"/>
          </p:nvPr>
        </p:nvSpPr>
        <p:spPr>
          <a:xfrm>
            <a:off x="105835" y="-10837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Spreadsheet Output</a:t>
            </a:r>
          </a:p>
        </p:txBody>
      </p:sp>
      <p:pic>
        <p:nvPicPr>
          <p:cNvPr id="1660" name="74c286f3-453e-4f9f-b7df-4b52c0956e20.jpg" descr="74c286f3-453e-4f9f-b7df-4b52c0956e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91" y="740087"/>
            <a:ext cx="8320585" cy="6014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886;p13"/>
          <p:cNvSpPr txBox="1">
            <a:spLocks noGrp="1"/>
          </p:cNvSpPr>
          <p:nvPr>
            <p:ph type="title"/>
          </p:nvPr>
        </p:nvSpPr>
        <p:spPr>
          <a:xfrm>
            <a:off x="105835" y="-12234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Download &amp; Upload File</a:t>
            </a:r>
          </a:p>
        </p:txBody>
      </p:sp>
      <p:pic>
        <p:nvPicPr>
          <p:cNvPr id="1544" name="Google Shape;887;p13" descr="Google Shape;887;p13"/>
          <p:cNvPicPr>
            <a:picLocks noChangeAspect="1"/>
          </p:cNvPicPr>
          <p:nvPr/>
        </p:nvPicPr>
        <p:blipFill>
          <a:blip r:embed="rId2"/>
          <a:srcRect t="63860" r="1060" b="3785"/>
          <a:stretch>
            <a:fillRect/>
          </a:stretch>
        </p:blipFill>
        <p:spPr>
          <a:xfrm>
            <a:off x="61223" y="1042509"/>
            <a:ext cx="12069437" cy="3442290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Google Shape;888;p13"/>
          <p:cNvSpPr txBox="1"/>
          <p:nvPr/>
        </p:nvSpPr>
        <p:spPr>
          <a:xfrm>
            <a:off x="86625" y="620427"/>
            <a:ext cx="7143299" cy="40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 b="1"/>
            </a:lvl1pPr>
          </a:lstStyle>
          <a:p>
            <a:r>
              <a:t>Download</a:t>
            </a:r>
          </a:p>
        </p:txBody>
      </p:sp>
      <p:sp>
        <p:nvSpPr>
          <p:cNvPr id="1546" name="Google Shape;889;p13"/>
          <p:cNvSpPr txBox="1"/>
          <p:nvPr/>
        </p:nvSpPr>
        <p:spPr>
          <a:xfrm>
            <a:off x="86625" y="4501884"/>
            <a:ext cx="7143299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 b="1"/>
            </a:lvl1pPr>
          </a:lstStyle>
          <a:p>
            <a:r>
              <a:t>Upload</a:t>
            </a:r>
          </a:p>
        </p:txBody>
      </p:sp>
      <p:pic>
        <p:nvPicPr>
          <p:cNvPr id="1547" name="Google Shape;890;p13" descr="Google Shape;890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" y="4921155"/>
            <a:ext cx="12069367" cy="1340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089;p46"/>
          <p:cNvSpPr txBox="1">
            <a:spLocks noGrp="1"/>
          </p:cNvSpPr>
          <p:nvPr>
            <p:ph type="title"/>
          </p:nvPr>
        </p:nvSpPr>
        <p:spPr>
          <a:xfrm>
            <a:off x="182035" y="-10075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Script for Highest Delay</a:t>
            </a:r>
          </a:p>
        </p:txBody>
      </p:sp>
      <p:pic>
        <p:nvPicPr>
          <p:cNvPr id="1663" name="5LDA_bNQZ0BcsrQaZfW0N3Hv_9nvS4KIwX5yzL_71v9R0TXJ9ppqXv_fyKRYJKv7Qy875BimNWC8LA1PCnd3AL1QWZz65uBb8i6fxK_4ytPS8-7Qv0iBIRdRBwevDFhP.png" descr="5LDA_bNQZ0BcsrQaZfW0N3Hv_9nvS4KIwX5yzL_71v9R0TXJ9ppqXv_fyKRYJKv7Qy875BimNWC8LA1PCnd3AL1QWZz65uBb8i6fxK_4ytPS8-7Qv0iBIRdRBwevDFh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4" y="859718"/>
            <a:ext cx="10976923" cy="5975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095;p47"/>
          <p:cNvSpPr txBox="1">
            <a:spLocks noGrp="1"/>
          </p:cNvSpPr>
          <p:nvPr>
            <p:ph type="title"/>
          </p:nvPr>
        </p:nvSpPr>
        <p:spPr>
          <a:xfrm>
            <a:off x="55035" y="-10583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Highest Delay</a:t>
            </a:r>
          </a:p>
        </p:txBody>
      </p:sp>
      <p:pic>
        <p:nvPicPr>
          <p:cNvPr id="1666" name="R9EgRdkLJq4bT0OdyIRJ-M1ataYOecJyc8-g2X7pcuVosEJTevSxNsohnQLS0XF5X18yxfrv1Ad22wg1MFivDk4YmVDjNEOnr_DAheMCDs0cgffZ5pnN_qMjoDiKKtfG.png" descr="R9EgRdkLJq4bT0OdyIRJ-M1ataYOecJyc8-g2X7pcuVosEJTevSxNsohnQLS0XF5X18yxfrv1Ad22wg1MFivDk4YmVDjNEOnr_DAheMCDs0cgffZ5pnN_qMjoDiKKtf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0" y="808751"/>
            <a:ext cx="11108882" cy="5957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101;p48"/>
          <p:cNvSpPr txBox="1">
            <a:spLocks noGrp="1"/>
          </p:cNvSpPr>
          <p:nvPr>
            <p:ph type="title"/>
          </p:nvPr>
        </p:nvSpPr>
        <p:spPr>
          <a:xfrm>
            <a:off x="105835" y="-9694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Highest Delay</a:t>
            </a:r>
          </a:p>
        </p:txBody>
      </p:sp>
      <p:graphicFrame>
        <p:nvGraphicFramePr>
          <p:cNvPr id="1669" name="Table"/>
          <p:cNvGraphicFramePr/>
          <p:nvPr>
            <p:extLst>
              <p:ext uri="{D42A27DB-BD31-4B8C-83A1-F6EECF244321}">
                <p14:modId xmlns:p14="http://schemas.microsoft.com/office/powerpoint/2010/main" val="3732653580"/>
              </p:ext>
            </p:extLst>
          </p:nvPr>
        </p:nvGraphicFramePr>
        <p:xfrm>
          <a:off x="-15657" y="1409178"/>
          <a:ext cx="12206187" cy="5072244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22964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15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53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296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1754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177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B w="12700">
                      <a:solidFill>
                        <a:srgbClr val="9E9E9E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91425" marR="91425" marT="91425" marB="91425" horzOverflow="overflow">
                    <a:lnB w="12700">
                      <a:solidFill>
                        <a:srgbClr val="9E9E9E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Arrival Time Delay</a:t>
                      </a:r>
                    </a:p>
                  </a:txBody>
                  <a:tcPr marL="91425" marR="91425" marT="91425" marB="91425" horzOverflow="overflow">
                    <a:lnB w="12700">
                      <a:solidFill>
                        <a:srgbClr val="9E9E9E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91425" marR="91425" marT="91425" marB="91425" horzOverflow="overflow">
                    <a:lnB w="12700">
                      <a:solidFill>
                        <a:srgbClr val="9E9E9E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9E9E9E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637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1990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DL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128534.3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102674.52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231208.82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637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1990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US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98865.33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101859.3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200724.63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637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1990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AA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76025.15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78138.25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154163.4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637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1990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UA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74095.35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77315.63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151410.98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637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1990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CO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54943.28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50123.05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105066.33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70" name="Text"/>
          <p:cNvSpPr txBox="1"/>
          <p:nvPr/>
        </p:nvSpPr>
        <p:spPr>
          <a:xfrm>
            <a:off x="1123949" y="1676400"/>
            <a:ext cx="1270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107;p49"/>
          <p:cNvSpPr txBox="1">
            <a:spLocks noGrp="1"/>
          </p:cNvSpPr>
          <p:nvPr>
            <p:ph type="title"/>
          </p:nvPr>
        </p:nvSpPr>
        <p:spPr>
          <a:xfrm>
            <a:off x="436035" y="1557866"/>
            <a:ext cx="12360185" cy="4564424"/>
          </a:xfrm>
          <a:prstGeom prst="rect">
            <a:avLst/>
          </a:prstGeom>
        </p:spPr>
        <p:txBody>
          <a:bodyPr/>
          <a:lstStyle/>
          <a:p>
            <a:pPr defTabSz="813816">
              <a:lnSpc>
                <a:spcPct val="150000"/>
              </a:lnSpc>
              <a:defRPr sz="2492" b="1">
                <a:solidFill>
                  <a:srgbClr val="000000"/>
                </a:solidFill>
              </a:defRPr>
            </a:pPr>
            <a:r>
              <a:t>The Airlines which experienced highest delay in the year 1990 were:</a:t>
            </a:r>
          </a:p>
          <a:p>
            <a:pPr defTabSz="813816">
              <a:lnSpc>
                <a:spcPct val="150000"/>
              </a:lnSpc>
              <a:defRPr sz="2492" b="1">
                <a:solidFill>
                  <a:srgbClr val="000000"/>
                </a:solidFill>
              </a:defRPr>
            </a:pPr>
            <a:r>
              <a:t/>
            </a:r>
            <a:br/>
            <a:r>
              <a:t>1. DL - Delta Airlines</a:t>
            </a:r>
          </a:p>
          <a:p>
            <a:pPr defTabSz="813816">
              <a:lnSpc>
                <a:spcPct val="150000"/>
              </a:lnSpc>
              <a:defRPr sz="2492" b="1">
                <a:solidFill>
                  <a:srgbClr val="000000"/>
                </a:solidFill>
              </a:defRPr>
            </a:pPr>
            <a:r>
              <a:t>2. US - USAirways </a:t>
            </a:r>
          </a:p>
          <a:p>
            <a:pPr defTabSz="813816">
              <a:lnSpc>
                <a:spcPct val="150000"/>
              </a:lnSpc>
              <a:defRPr sz="2492" b="1">
                <a:solidFill>
                  <a:srgbClr val="000000"/>
                </a:solidFill>
              </a:defRPr>
            </a:pPr>
            <a:r>
              <a:t>3. AA - American Airlines, Inc.</a:t>
            </a:r>
          </a:p>
          <a:p>
            <a:pPr defTabSz="813816">
              <a:lnSpc>
                <a:spcPct val="150000"/>
              </a:lnSpc>
              <a:defRPr sz="2492" b="1">
                <a:solidFill>
                  <a:srgbClr val="000000"/>
                </a:solidFill>
              </a:defRPr>
            </a:pPr>
            <a:r>
              <a:t>4. UA - United Airlines</a:t>
            </a:r>
          </a:p>
          <a:p>
            <a:pPr defTabSz="813816">
              <a:lnSpc>
                <a:spcPct val="150000"/>
              </a:lnSpc>
              <a:defRPr sz="2492" b="1">
                <a:solidFill>
                  <a:srgbClr val="000000"/>
                </a:solidFill>
              </a:defRPr>
            </a:pPr>
            <a:r>
              <a:t>5. CO - Continental Airlines</a:t>
            </a:r>
            <a:r>
              <a:rPr sz="1708">
                <a:solidFill>
                  <a:schemeClr val="accent1"/>
                </a:solidFill>
              </a:rPr>
              <a:t/>
            </a:r>
            <a:br>
              <a:rPr sz="1708">
                <a:solidFill>
                  <a:schemeClr val="accent1"/>
                </a:solidFill>
              </a:rPr>
            </a:br>
            <a:endParaRPr sz="1708">
              <a:solidFill>
                <a:schemeClr val="accent1"/>
              </a:solidFill>
            </a:endParaRPr>
          </a:p>
        </p:txBody>
      </p:sp>
      <p:sp>
        <p:nvSpPr>
          <p:cNvPr id="1673" name="1990 Highest Delay Airline"/>
          <p:cNvSpPr txBox="1"/>
          <p:nvPr/>
        </p:nvSpPr>
        <p:spPr>
          <a:xfrm>
            <a:off x="327769" y="387232"/>
            <a:ext cx="5910313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/>
            </a:lvl1pPr>
          </a:lstStyle>
          <a:p>
            <a:r>
              <a:t>1990 Highest Delay Airline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118;p51"/>
          <p:cNvSpPr txBox="1">
            <a:spLocks noGrp="1"/>
          </p:cNvSpPr>
          <p:nvPr>
            <p:ph type="title"/>
          </p:nvPr>
        </p:nvSpPr>
        <p:spPr>
          <a:xfrm>
            <a:off x="-21165" y="-10456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Script for Lowest Delay</a:t>
            </a:r>
          </a:p>
        </p:txBody>
      </p:sp>
      <p:pic>
        <p:nvPicPr>
          <p:cNvPr id="1676" name="DbifIuRFvFPP8bK4SDrpWlcjL-C46UxCqTz0LSojyuJ1m8he7sWgcbbWIpsMwIoCjMs4Gm70vMnseMZF2Cku2kYwK_J4VyHFoZOFOwimlNNjtdaXuAw1gig5jR89ABUI.png" descr="DbifIuRFvFPP8bK4SDrpWlcjL-C46UxCqTz0LSojyuJ1m8he7sWgcbbWIpsMwIoCjMs4Gm70vMnseMZF2Cku2kYwK_J4VyHFoZOFOwimlNNjtdaXuAw1gig5jR89ABU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4" y="789643"/>
            <a:ext cx="11265842" cy="6041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124;p52"/>
          <p:cNvSpPr txBox="1">
            <a:spLocks noGrp="1"/>
          </p:cNvSpPr>
          <p:nvPr>
            <p:ph type="title"/>
          </p:nvPr>
        </p:nvSpPr>
        <p:spPr>
          <a:xfrm>
            <a:off x="29635" y="-10329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for Lowest Delay</a:t>
            </a:r>
          </a:p>
        </p:txBody>
      </p:sp>
      <p:pic>
        <p:nvPicPr>
          <p:cNvPr id="1679" name="3xyK2ZUFSRwXGPsoHLfv1QwnFYGpSIAGp2zicqDiEYgjjRSrBGvIj5CCUfq1qGAn5crg4HhVlcDHiMBQsOTGejcG2arCJ6BC0N_0mTCEPEqiGkvIBB_Xzdhsc7DFRbyG.png" descr="3xyK2ZUFSRwXGPsoHLfv1QwnFYGpSIAGp2zicqDiEYgjjRSrBGvIj5CCUfq1qGAn5crg4HhVlcDHiMBQsOTGejcG2arCJ6BC0N_0mTCEPEqiGkvIBB_Xzdhsc7DFRby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4" y="725628"/>
            <a:ext cx="11298277" cy="6101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130;p53"/>
          <p:cNvSpPr txBox="1">
            <a:spLocks noGrp="1"/>
          </p:cNvSpPr>
          <p:nvPr>
            <p:ph type="title"/>
          </p:nvPr>
        </p:nvSpPr>
        <p:spPr>
          <a:xfrm>
            <a:off x="105835" y="-9694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Lowest Delay</a:t>
            </a:r>
          </a:p>
        </p:txBody>
      </p:sp>
      <p:graphicFrame>
        <p:nvGraphicFramePr>
          <p:cNvPr id="1682" name="Table"/>
          <p:cNvGraphicFramePr/>
          <p:nvPr>
            <p:extLst>
              <p:ext uri="{D42A27DB-BD31-4B8C-83A1-F6EECF244321}">
                <p14:modId xmlns:p14="http://schemas.microsoft.com/office/powerpoint/2010/main" val="3122329467"/>
              </p:ext>
            </p:extLst>
          </p:nvPr>
        </p:nvGraphicFramePr>
        <p:xfrm>
          <a:off x="-26095" y="1268260"/>
          <a:ext cx="12184979" cy="5026981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17640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9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954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485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1270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7248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B w="12700">
                      <a:solidFill>
                        <a:srgbClr val="9E9E9E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91425" marR="91425" marT="91425" marB="91425" horzOverflow="overflow">
                    <a:lnB w="12700">
                      <a:solidFill>
                        <a:srgbClr val="9E9E9E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Arrival Time Delay</a:t>
                      </a:r>
                    </a:p>
                  </a:txBody>
                  <a:tcPr marL="91425" marR="91425" marT="91425" marB="91425" horzOverflow="overflow">
                    <a:lnB w="12700">
                      <a:solidFill>
                        <a:srgbClr val="9E9E9E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91425" marR="91425" marT="91425" marB="91425" horzOverflow="overflow">
                    <a:lnB w="12700">
                      <a:solidFill>
                        <a:srgbClr val="9E9E9E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9E9E9E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327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1990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PA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2703.25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6343.8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9047.05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327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1990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AS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11342.32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8883.1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20225.42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327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1990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HP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20434.55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23019.88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43454.43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327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1990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EA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25261.1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36603.15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61864.25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327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1990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4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TW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32324.4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31443.63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4700"/>
                        </a:lnSpc>
                        <a:defRPr sz="1800"/>
                      </a:pPr>
                      <a:r>
                        <a:rPr sz="1866">
                          <a:sym typeface="Arial"/>
                        </a:rPr>
                        <a:t>63768.03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  <a:miter lim="400000"/>
                    </a:lnL>
                    <a:lnR w="12700">
                      <a:solidFill>
                        <a:srgbClr val="9E9E9E"/>
                      </a:solidFill>
                      <a:miter lim="400000"/>
                    </a:lnR>
                    <a:lnT w="12700">
                      <a:solidFill>
                        <a:srgbClr val="9E9E9E"/>
                      </a:solidFill>
                      <a:miter lim="400000"/>
                    </a:lnT>
                    <a:lnB w="12700">
                      <a:solidFill>
                        <a:srgbClr val="9E9E9E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83" name="Text"/>
          <p:cNvSpPr txBox="1"/>
          <p:nvPr/>
        </p:nvSpPr>
        <p:spPr>
          <a:xfrm>
            <a:off x="285750" y="1270000"/>
            <a:ext cx="127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136;p54"/>
          <p:cNvSpPr txBox="1">
            <a:spLocks noGrp="1"/>
          </p:cNvSpPr>
          <p:nvPr>
            <p:ph type="title"/>
          </p:nvPr>
        </p:nvSpPr>
        <p:spPr>
          <a:xfrm>
            <a:off x="416626" y="1908674"/>
            <a:ext cx="11523130" cy="42911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04672">
              <a:lnSpc>
                <a:spcPct val="150000"/>
              </a:lnSpc>
              <a:defRPr sz="2816" b="1">
                <a:solidFill>
                  <a:srgbClr val="000000"/>
                </a:solidFill>
              </a:defRPr>
            </a:pPr>
            <a:r>
              <a:rPr sz="2800"/>
              <a:t>The Airlines which experienced lowest delay in the year 1990 were:</a:t>
            </a:r>
            <a:r>
              <a:rPr lang="en-US" sz="2800"/>
              <a:t/>
            </a:r>
            <a:br>
              <a:rPr lang="en-US" sz="2800"/>
            </a:br>
            <a:r>
              <a:rPr lang="en-US" sz="2800"/>
              <a:t/>
            </a:r>
            <a:br>
              <a:rPr lang="en-US" sz="2800"/>
            </a:br>
            <a:r>
              <a:rPr sz="2800"/>
              <a:t>1. PA-Florida Coastal Airlines</a:t>
            </a:r>
            <a:br>
              <a:rPr sz="2800"/>
            </a:br>
            <a:r>
              <a:rPr sz="2800"/>
              <a:t>2. AS-Alaska Airlines</a:t>
            </a:r>
            <a:br>
              <a:rPr sz="2800"/>
            </a:br>
            <a:r>
              <a:rPr sz="2800"/>
              <a:t>3. HP-America West Airlines Inc</a:t>
            </a:r>
            <a:br>
              <a:rPr sz="2800"/>
            </a:br>
            <a:r>
              <a:rPr sz="2800"/>
              <a:t>4. EA-European Air Express</a:t>
            </a:r>
            <a:br>
              <a:rPr sz="2800"/>
            </a:br>
            <a:r>
              <a:rPr sz="2800"/>
              <a:t>5. TW-Trans World Airlines</a:t>
            </a:r>
          </a:p>
        </p:txBody>
      </p:sp>
      <p:sp>
        <p:nvSpPr>
          <p:cNvPr id="1686" name="1990 Lowest Delay Airline"/>
          <p:cNvSpPr txBox="1"/>
          <p:nvPr/>
        </p:nvSpPr>
        <p:spPr>
          <a:xfrm>
            <a:off x="365869" y="488832"/>
            <a:ext cx="5300564" cy="48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 b="1"/>
            </a:lvl1pPr>
          </a:lstStyle>
          <a:p>
            <a:r>
              <a:t>1990 Lowest Delay Airline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Alekhya Sangem"/>
          <p:cNvSpPr txBox="1">
            <a:spLocks noGrp="1"/>
          </p:cNvSpPr>
          <p:nvPr>
            <p:ph type="body" sz="half" idx="1"/>
          </p:nvPr>
        </p:nvSpPr>
        <p:spPr>
          <a:xfrm>
            <a:off x="1597187" y="1086820"/>
            <a:ext cx="8732292" cy="2091853"/>
          </a:xfrm>
          <a:prstGeom prst="rect">
            <a:avLst/>
          </a:prstGeom>
        </p:spPr>
        <p:txBody>
          <a:bodyPr/>
          <a:lstStyle>
            <a:lvl1pPr defTabSz="950952">
              <a:defRPr sz="8736" spc="-174"/>
            </a:lvl1pPr>
          </a:lstStyle>
          <a:p>
            <a:r>
              <a:rPr err="1"/>
              <a:t>Alekhya</a:t>
            </a:r>
            <a:r>
              <a:t> Sangem</a:t>
            </a:r>
          </a:p>
        </p:txBody>
      </p:sp>
      <p:sp>
        <p:nvSpPr>
          <p:cNvPr id="1689" name="Member 5"/>
          <p:cNvSpPr txBox="1">
            <a:spLocks noGrp="1"/>
          </p:cNvSpPr>
          <p:nvPr>
            <p:ph type="body" idx="21"/>
          </p:nvPr>
        </p:nvSpPr>
        <p:spPr>
          <a:xfrm>
            <a:off x="-2298700" y="1238250"/>
            <a:ext cx="10922000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Member 5</a:t>
            </a:r>
          </a:p>
        </p:txBody>
      </p:sp>
      <p:sp>
        <p:nvSpPr>
          <p:cNvPr id="1690" name="Year-1991"/>
          <p:cNvSpPr txBox="1"/>
          <p:nvPr/>
        </p:nvSpPr>
        <p:spPr>
          <a:xfrm>
            <a:off x="-50800" y="3430762"/>
            <a:ext cx="9167168" cy="137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ctr" defTabSz="853418">
              <a:lnSpc>
                <a:spcPct val="80000"/>
              </a:lnSpc>
              <a:defRPr sz="7840" spc="-156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Year-1991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957;p24"/>
          <p:cNvSpPr txBox="1">
            <a:spLocks noGrp="1"/>
          </p:cNvSpPr>
          <p:nvPr>
            <p:ph type="title"/>
          </p:nvPr>
        </p:nvSpPr>
        <p:spPr>
          <a:xfrm>
            <a:off x="118535" y="-1192691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Downloading</a:t>
            </a:r>
            <a:r>
              <a:t> Data For Hadoop</a:t>
            </a:r>
          </a:p>
        </p:txBody>
      </p:sp>
      <p:pic>
        <p:nvPicPr>
          <p:cNvPr id="1693" name="Google Shape;959;p24" descr="Google Shape;959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0" y="742225"/>
            <a:ext cx="12154400" cy="2663480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Google Shape;960;p24"/>
          <p:cNvSpPr txBox="1"/>
          <p:nvPr/>
        </p:nvSpPr>
        <p:spPr>
          <a:xfrm>
            <a:off x="-492900" y="3793438"/>
            <a:ext cx="7161901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 b="1"/>
            </a:lvl1pPr>
          </a:lstStyle>
          <a:p>
            <a:r>
              <a:t>    Uploading Data For Hadoop</a:t>
            </a:r>
          </a:p>
        </p:txBody>
      </p:sp>
      <p:pic>
        <p:nvPicPr>
          <p:cNvPr id="1695" name="ksg4TzgPRb1cClWXyO7nWTjeGEmNrqmncgXYyjZxxoK_hv7ZnxGls8sNBgZOSZywabRbPKNMm-CXC9hjHKMvMGECNu5le_QtUeR_ZMtuGGz4HqdG2UIXqWzCq3q8wNlm.png" descr="ksg4TzgPRb1cClWXyO7nWTjeGEmNrqmncgXYyjZxxoK_hv7ZnxGls8sNBgZOSZywabRbPKNMm-CXC9hjHKMvMGECNu5le_QtUeR_ZMtuGGz4HqdG2UIXqWzCq3q8wNl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2" y="4572998"/>
            <a:ext cx="15013732" cy="1064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895;p14"/>
          <p:cNvSpPr txBox="1">
            <a:spLocks noGrp="1"/>
          </p:cNvSpPr>
          <p:nvPr>
            <p:ph type="title"/>
          </p:nvPr>
        </p:nvSpPr>
        <p:spPr>
          <a:xfrm>
            <a:off x="16935" y="-13631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Spreadsheet Output </a:t>
            </a:r>
          </a:p>
        </p:txBody>
      </p:sp>
      <p:pic>
        <p:nvPicPr>
          <p:cNvPr id="1550" name="Google Shape;897;p14" descr="Google Shape;897;p14"/>
          <p:cNvPicPr>
            <a:picLocks noChangeAspect="1"/>
          </p:cNvPicPr>
          <p:nvPr/>
        </p:nvPicPr>
        <p:blipFill>
          <a:blip r:embed="rId2"/>
          <a:srcRect t="13798" r="242"/>
          <a:stretch>
            <a:fillRect/>
          </a:stretch>
        </p:blipFill>
        <p:spPr>
          <a:xfrm>
            <a:off x="18653" y="479425"/>
            <a:ext cx="12154656" cy="6564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96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sz="1800"/>
          </a:p>
        </p:txBody>
      </p:sp>
      <p:sp>
        <p:nvSpPr>
          <p:cNvPr id="1698" name="Google Shape;966;p25"/>
          <p:cNvSpPr txBox="1">
            <a:spLocks noGrp="1"/>
          </p:cNvSpPr>
          <p:nvPr>
            <p:ph type="body" sz="quarter" idx="1"/>
          </p:nvPr>
        </p:nvSpPr>
        <p:spPr>
          <a:xfrm>
            <a:off x="29635" y="-19152"/>
            <a:ext cx="8596669" cy="860401"/>
          </a:xfrm>
          <a:prstGeom prst="rect">
            <a:avLst/>
          </a:prstGeom>
        </p:spPr>
        <p:txBody>
          <a:bodyPr/>
          <a:lstStyle>
            <a:lvl1pPr indent="-228600"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Spreadsheet Output </a:t>
            </a:r>
          </a:p>
        </p:txBody>
      </p:sp>
      <p:pic>
        <p:nvPicPr>
          <p:cNvPr id="1699" name="Google Shape;967;p25" descr="Google Shape;967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61" y="530860"/>
            <a:ext cx="10561662" cy="6344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972;p26"/>
          <p:cNvSpPr txBox="1">
            <a:spLocks noGrp="1"/>
          </p:cNvSpPr>
          <p:nvPr>
            <p:ph type="title"/>
          </p:nvPr>
        </p:nvSpPr>
        <p:spPr>
          <a:xfrm>
            <a:off x="118535" y="-11091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Script For Highest Delay</a:t>
            </a:r>
          </a:p>
        </p:txBody>
      </p:sp>
      <p:pic>
        <p:nvPicPr>
          <p:cNvPr id="1702" name="HLV0HsdH6CqHi_JpPBuMlE9NfkCRl2eqs1XBOjO2I7uJV438AIfqVHeNyAobjuG3EJRA0vIXqKphCnOnZjYcVolh664qezAteEkfdDA82L9OY4WOcS5kV_IUyWan5H74.jpg" descr="HLV0HsdH6CqHi_JpPBuMlE9NfkCRl2eqs1XBOjO2I7uJV438AIfqVHeNyAobjuG3EJRA0vIXqKphCnOnZjYcVolh664qezAteEkfdDA82L9OY4WOcS5kV_IUyWan5H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5" y="849377"/>
            <a:ext cx="12086630" cy="7558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978;p27"/>
          <p:cNvSpPr txBox="1">
            <a:spLocks noGrp="1"/>
          </p:cNvSpPr>
          <p:nvPr>
            <p:ph type="title"/>
          </p:nvPr>
        </p:nvSpPr>
        <p:spPr>
          <a:xfrm>
            <a:off x="-21165" y="-563034"/>
            <a:ext cx="8596669" cy="1826582"/>
          </a:xfrm>
          <a:prstGeom prst="rect">
            <a:avLst/>
          </a:prstGeom>
        </p:spPr>
        <p:txBody>
          <a:bodyPr/>
          <a:lstStyle/>
          <a:p>
            <a:pPr>
              <a:defRPr sz="3000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Output of Highest Delay</a:t>
            </a:r>
          </a:p>
          <a:p>
            <a:endParaRPr sz="1800"/>
          </a:p>
        </p:txBody>
      </p:sp>
      <p:pic>
        <p:nvPicPr>
          <p:cNvPr id="1705" name="Google Shape;979;p27" descr="Google Shape;979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9" y="1064149"/>
            <a:ext cx="12202478" cy="463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7" name="Google Shape;984;p28"/>
          <p:cNvGraphicFramePr/>
          <p:nvPr>
            <p:extLst>
              <p:ext uri="{D42A27DB-BD31-4B8C-83A1-F6EECF244321}">
                <p14:modId xmlns:p14="http://schemas.microsoft.com/office/powerpoint/2010/main" val="1956251513"/>
              </p:ext>
            </p:extLst>
          </p:nvPr>
        </p:nvGraphicFramePr>
        <p:xfrm>
          <a:off x="0" y="1364435"/>
          <a:ext cx="12192000" cy="4129127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0988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Arrival Time Delay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38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b="1">
                          <a:sym typeface="Arial"/>
                        </a:rPr>
                        <a:t>1991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b="1">
                          <a:sym typeface="Arial"/>
                        </a:rPr>
                        <a:t>DL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b="1">
                          <a:sym typeface="Arial"/>
                        </a:rPr>
                        <a:t>97219.5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b="1">
                          <a:sym typeface="Arial"/>
                        </a:rPr>
                        <a:t>101267.42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b="1">
                          <a:sym typeface="Arial"/>
                        </a:rPr>
                        <a:t>198486.92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38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1991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CO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68781.37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78954.57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147735.93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38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1991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UA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58760.37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71449.03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130209.4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38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1991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PI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46319.05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56490.05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102809.1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38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1991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EA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31785.43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42868.62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74654.05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08" name="Google Shape;985;p28"/>
          <p:cNvSpPr txBox="1"/>
          <p:nvPr/>
        </p:nvSpPr>
        <p:spPr>
          <a:xfrm>
            <a:off x="83825" y="186364"/>
            <a:ext cx="6224290" cy="609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3600" b="1"/>
            </a:lvl1pPr>
          </a:lstStyle>
          <a:p>
            <a:r>
              <a:t>Output For Highest Delay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990;p29"/>
          <p:cNvSpPr txBox="1">
            <a:spLocks noGrp="1"/>
          </p:cNvSpPr>
          <p:nvPr>
            <p:ph type="body" idx="1"/>
          </p:nvPr>
        </p:nvSpPr>
        <p:spPr>
          <a:xfrm>
            <a:off x="454295" y="1822348"/>
            <a:ext cx="11943810" cy="4087391"/>
          </a:xfrm>
          <a:prstGeom prst="rect">
            <a:avLst/>
          </a:prstGeom>
        </p:spPr>
        <p:txBody>
          <a:bodyPr lIns="45699" tIns="45699" rIns="45699" bIns="45699" anchor="t">
            <a:normAutofit/>
          </a:bodyPr>
          <a:lstStyle/>
          <a:p>
            <a:pPr indent="-228600">
              <a:lnSpc>
                <a:spcPct val="150000"/>
              </a:lnSpc>
              <a:defRPr sz="28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The Airlines which experienced highest delay in the year 1991 were: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1. DL - Delta Airlines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2. CO -Continental Airlines</a:t>
            </a:r>
            <a:r>
              <a:rPr lang="en-US"/>
              <a:t> </a:t>
            </a:r>
            <a:endParaRPr/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3. UA - United Airlines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4. PI - </a:t>
            </a:r>
            <a:r>
              <a:rPr lang="en-US"/>
              <a:t>Piedmont Aviation Inc. 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5. EA - Eastern Airlines Inc.</a:t>
            </a:r>
          </a:p>
        </p:txBody>
      </p:sp>
      <p:sp>
        <p:nvSpPr>
          <p:cNvPr id="1711" name="1991 Highest Delay Airline"/>
          <p:cNvSpPr txBox="1"/>
          <p:nvPr/>
        </p:nvSpPr>
        <p:spPr>
          <a:xfrm>
            <a:off x="492869" y="565032"/>
            <a:ext cx="4763108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 b="1"/>
            </a:lvl1pPr>
          </a:lstStyle>
          <a:p>
            <a:r>
              <a:t>1991 Highest Delay Airline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995;p30"/>
          <p:cNvSpPr txBox="1">
            <a:spLocks noGrp="1"/>
          </p:cNvSpPr>
          <p:nvPr>
            <p:ph type="title"/>
          </p:nvPr>
        </p:nvSpPr>
        <p:spPr>
          <a:xfrm>
            <a:off x="105835" y="-893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Script for Lowest Delay</a:t>
            </a:r>
          </a:p>
        </p:txBody>
      </p:sp>
      <p:pic>
        <p:nvPicPr>
          <p:cNvPr id="1714" name="BzTFRyblqGX-RtSyLnapWXXJ46AuhR0II1nmnIzObdKouOi6rmRSjhkNSTZGZKgx792pCS_ZyuJ9RVIdkeH6994M5dC1QJkfw3tAzRptZHqqO6rOZ-1Byc7Z2AaMyc3c.jpg" descr="BzTFRyblqGX-RtSyLnapWXXJ46AuhR0II1nmnIzObdKouOi6rmRSjhkNSTZGZKgx792pCS_ZyuJ9RVIdkeH6994M5dC1QJkfw3tAzRptZHqqO6rOZ-1Byc7Z2AaMyc3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67" y="973209"/>
            <a:ext cx="12205734" cy="7632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001;p31"/>
          <p:cNvSpPr txBox="1">
            <a:spLocks noGrp="1"/>
          </p:cNvSpPr>
          <p:nvPr>
            <p:ph type="title"/>
          </p:nvPr>
        </p:nvSpPr>
        <p:spPr>
          <a:xfrm>
            <a:off x="118535" y="-10456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Output of Lowest Delay</a:t>
            </a:r>
          </a:p>
        </p:txBody>
      </p:sp>
      <p:pic>
        <p:nvPicPr>
          <p:cNvPr id="1717" name="Google Shape;1002;p31" descr="Google Shape;100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74" y="684824"/>
            <a:ext cx="9960940" cy="6225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9" name="Google Shape;1007;p32"/>
          <p:cNvGraphicFramePr/>
          <p:nvPr>
            <p:extLst>
              <p:ext uri="{D42A27DB-BD31-4B8C-83A1-F6EECF244321}">
                <p14:modId xmlns:p14="http://schemas.microsoft.com/office/powerpoint/2010/main" val="3699921982"/>
              </p:ext>
            </p:extLst>
          </p:nvPr>
        </p:nvGraphicFramePr>
        <p:xfrm>
          <a:off x="-15657" y="1049055"/>
          <a:ext cx="12273963" cy="5015170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25678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6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265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265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2653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756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Arrival Time Delay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790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1991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PA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765.72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3535.47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4301.18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790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1991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ML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5469.17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7193.2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12662.37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790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1991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AS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6989.6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7086.97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14076.57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6790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1991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NW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13146.88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23755.82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36902.7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6790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1991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TW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19013.27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21439.13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40452.4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20" name="Google Shape;1008;p32"/>
          <p:cNvSpPr txBox="1"/>
          <p:nvPr/>
        </p:nvSpPr>
        <p:spPr>
          <a:xfrm>
            <a:off x="122810" y="105143"/>
            <a:ext cx="5862785" cy="609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3600" b="1"/>
            </a:lvl1pPr>
          </a:lstStyle>
          <a:p>
            <a:r>
              <a:t>Output For Lowest Delay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013;p33"/>
          <p:cNvSpPr txBox="1">
            <a:spLocks noGrp="1"/>
          </p:cNvSpPr>
          <p:nvPr>
            <p:ph type="body" idx="1"/>
          </p:nvPr>
        </p:nvSpPr>
        <p:spPr>
          <a:xfrm>
            <a:off x="415449" y="1578731"/>
            <a:ext cx="11589702" cy="4538738"/>
          </a:xfrm>
          <a:prstGeom prst="rect">
            <a:avLst/>
          </a:prstGeom>
        </p:spPr>
        <p:txBody>
          <a:bodyPr/>
          <a:lstStyle/>
          <a:p>
            <a:pPr indent="-91439">
              <a:lnSpc>
                <a:spcPct val="120000"/>
              </a:lnSpc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The airlines which expected lowest delay in the year 1991 are:</a:t>
            </a:r>
          </a:p>
          <a:p>
            <a:pPr indent="-228600">
              <a:lnSpc>
                <a:spcPct val="120000"/>
              </a:lnSpc>
              <a:defRPr sz="25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  1. PA-Florida Coastal Airlines</a:t>
            </a:r>
          </a:p>
          <a:p>
            <a:pPr indent="-228600">
              <a:lnSpc>
                <a:spcPct val="120000"/>
              </a:lnSpc>
              <a:defRPr sz="25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  2. ML-Midway Airlines</a:t>
            </a:r>
          </a:p>
          <a:p>
            <a:pPr indent="-228600">
              <a:lnSpc>
                <a:spcPct val="120000"/>
              </a:lnSpc>
              <a:defRPr sz="25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  3. AS-Alaska Airlines</a:t>
            </a:r>
          </a:p>
          <a:p>
            <a:pPr indent="-228600">
              <a:lnSpc>
                <a:spcPct val="120000"/>
              </a:lnSpc>
              <a:defRPr sz="25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  4. NW-North West Airlines</a:t>
            </a:r>
          </a:p>
          <a:p>
            <a:pPr indent="-228600">
              <a:lnSpc>
                <a:spcPct val="120000"/>
              </a:lnSpc>
              <a:defRPr sz="25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  5. TW-Trans World Airlines</a:t>
            </a:r>
          </a:p>
        </p:txBody>
      </p:sp>
      <p:sp>
        <p:nvSpPr>
          <p:cNvPr id="1723" name="1991 Lowest Delay Airline"/>
          <p:cNvSpPr txBox="1"/>
          <p:nvPr/>
        </p:nvSpPr>
        <p:spPr>
          <a:xfrm>
            <a:off x="492869" y="488832"/>
            <a:ext cx="5456089" cy="49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500" b="1"/>
            </a:lvl1pPr>
          </a:lstStyle>
          <a:p>
            <a:r>
              <a:t>1991 Lowest Delay Airline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Meng  Sui"/>
          <p:cNvSpPr txBox="1">
            <a:spLocks noGrp="1"/>
          </p:cNvSpPr>
          <p:nvPr>
            <p:ph type="body" sz="half" idx="1"/>
          </p:nvPr>
        </p:nvSpPr>
        <p:spPr>
          <a:xfrm>
            <a:off x="139700" y="1102148"/>
            <a:ext cx="10922000" cy="2244302"/>
          </a:xfrm>
          <a:prstGeom prst="rect">
            <a:avLst/>
          </a:prstGeom>
        </p:spPr>
        <p:txBody>
          <a:bodyPr/>
          <a:lstStyle>
            <a:lvl1pPr>
              <a:defRPr sz="10400" spc="-208"/>
            </a:lvl1pPr>
          </a:lstStyle>
          <a:p>
            <a:r>
              <a:t>Meng  Sui</a:t>
            </a:r>
          </a:p>
        </p:txBody>
      </p:sp>
      <p:sp>
        <p:nvSpPr>
          <p:cNvPr id="1726" name="Member 6"/>
          <p:cNvSpPr txBox="1">
            <a:spLocks noGrp="1"/>
          </p:cNvSpPr>
          <p:nvPr>
            <p:ph type="body" idx="21"/>
          </p:nvPr>
        </p:nvSpPr>
        <p:spPr>
          <a:xfrm>
            <a:off x="-1761466" y="1203505"/>
            <a:ext cx="10922000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Member 6</a:t>
            </a:r>
          </a:p>
        </p:txBody>
      </p:sp>
      <p:sp>
        <p:nvSpPr>
          <p:cNvPr id="1727" name="Year-2001"/>
          <p:cNvSpPr txBox="1"/>
          <p:nvPr/>
        </p:nvSpPr>
        <p:spPr>
          <a:xfrm>
            <a:off x="850900" y="3353768"/>
            <a:ext cx="9054208" cy="160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normAutofit/>
          </a:bodyPr>
          <a:lstStyle>
            <a:lvl1pPr algn="ctr" defTabSz="999718">
              <a:lnSpc>
                <a:spcPct val="80000"/>
              </a:lnSpc>
              <a:defRPr sz="9184" spc="-183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Year-2001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902;p15"/>
          <p:cNvSpPr txBox="1">
            <a:spLocks noGrp="1"/>
          </p:cNvSpPr>
          <p:nvPr>
            <p:ph type="title"/>
          </p:nvPr>
        </p:nvSpPr>
        <p:spPr>
          <a:xfrm>
            <a:off x="4235" y="-9313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Script For Highest Delay</a:t>
            </a:r>
          </a:p>
        </p:txBody>
      </p:sp>
      <p:pic>
        <p:nvPicPr>
          <p:cNvPr id="1553" name="Google Shape;904;p15" descr="Google Shape;904;p15"/>
          <p:cNvPicPr>
            <a:picLocks noChangeAspect="1"/>
          </p:cNvPicPr>
          <p:nvPr/>
        </p:nvPicPr>
        <p:blipFill>
          <a:blip r:embed="rId2"/>
          <a:srcRect b="64599"/>
          <a:stretch>
            <a:fillRect/>
          </a:stretch>
        </p:blipFill>
        <p:spPr>
          <a:xfrm>
            <a:off x="-372" y="1367571"/>
            <a:ext cx="12185727" cy="4681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816;p3"/>
          <p:cNvSpPr txBox="1">
            <a:spLocks noGrp="1"/>
          </p:cNvSpPr>
          <p:nvPr>
            <p:ph type="ctrTitle"/>
          </p:nvPr>
        </p:nvSpPr>
        <p:spPr>
          <a:xfrm>
            <a:off x="139699" y="84299"/>
            <a:ext cx="5071079" cy="744378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rgbClr val="434343"/>
                </a:solidFill>
              </a:defRPr>
            </a:lvl1pPr>
          </a:lstStyle>
          <a:p>
            <a:r>
              <a:t>Download and Upload File </a:t>
            </a:r>
          </a:p>
        </p:txBody>
      </p:sp>
      <p:pic>
        <p:nvPicPr>
          <p:cNvPr id="1730" name="Google Shape;817;p3" descr="Google Shape;817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792" y="5428635"/>
            <a:ext cx="12293584" cy="101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1" name="Google Shape;818;p3" descr="Google Shape;818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9119"/>
            <a:ext cx="12192000" cy="3602459"/>
          </a:xfrm>
          <a:prstGeom prst="rect">
            <a:avLst/>
          </a:prstGeom>
          <a:ln w="12700">
            <a:miter lim="400000"/>
          </a:ln>
        </p:spPr>
      </p:pic>
      <p:sp>
        <p:nvSpPr>
          <p:cNvPr id="1732" name="Google Shape;819;p3"/>
          <p:cNvSpPr txBox="1"/>
          <p:nvPr/>
        </p:nvSpPr>
        <p:spPr>
          <a:xfrm>
            <a:off x="38100" y="889012"/>
            <a:ext cx="7143299" cy="40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 b="1"/>
            </a:lvl1pPr>
          </a:lstStyle>
          <a:p>
            <a:r>
              <a:t>Download</a:t>
            </a:r>
          </a:p>
        </p:txBody>
      </p:sp>
      <p:sp>
        <p:nvSpPr>
          <p:cNvPr id="1733" name="Google Shape;820;p3"/>
          <p:cNvSpPr txBox="1"/>
          <p:nvPr/>
        </p:nvSpPr>
        <p:spPr>
          <a:xfrm>
            <a:off x="38100" y="4971913"/>
            <a:ext cx="7143299" cy="40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 b="1"/>
            </a:lvl1pPr>
          </a:lstStyle>
          <a:p>
            <a:r>
              <a:t>Upload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825;g9c098aa0dc_0_0" descr="Google Shape;825;g9c098aa0dc_0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" y="1198197"/>
            <a:ext cx="12166130" cy="5067627"/>
          </a:xfrm>
          <a:prstGeom prst="rect">
            <a:avLst/>
          </a:prstGeom>
          <a:ln w="12700">
            <a:miter lim="400000"/>
          </a:ln>
        </p:spPr>
      </p:pic>
      <p:sp>
        <p:nvSpPr>
          <p:cNvPr id="1736" name="Google Shape;826;g9c098aa0dc_0_0"/>
          <p:cNvSpPr txBox="1"/>
          <p:nvPr/>
        </p:nvSpPr>
        <p:spPr>
          <a:xfrm>
            <a:off x="-966525" y="212575"/>
            <a:ext cx="5693182" cy="701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spcBef>
                <a:spcPts val="1000"/>
              </a:spcBef>
              <a:defRPr sz="3600" b="1"/>
            </a:lvl1pPr>
          </a:lstStyle>
          <a:p>
            <a:r>
              <a:t>Spreadsheet Output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831;p4"/>
          <p:cNvSpPr txBox="1">
            <a:spLocks noGrp="1"/>
          </p:cNvSpPr>
          <p:nvPr>
            <p:ph type="title"/>
          </p:nvPr>
        </p:nvSpPr>
        <p:spPr>
          <a:xfrm>
            <a:off x="16933" y="114300"/>
            <a:ext cx="8596670" cy="589558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434343"/>
                </a:solidFill>
              </a:defRPr>
            </a:lvl1pPr>
          </a:lstStyle>
          <a:p>
            <a:r>
              <a:t>Script for highest Delay</a:t>
            </a:r>
          </a:p>
        </p:txBody>
      </p:sp>
      <p:pic>
        <p:nvPicPr>
          <p:cNvPr id="1740" name="Google Shape;832;p4" descr="Google Shape;832;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4" y="703414"/>
            <a:ext cx="12121482" cy="6231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837;p5"/>
          <p:cNvSpPr txBox="1">
            <a:spLocks noGrp="1"/>
          </p:cNvSpPr>
          <p:nvPr>
            <p:ph type="title"/>
          </p:nvPr>
        </p:nvSpPr>
        <p:spPr>
          <a:xfrm>
            <a:off x="-46565" y="-12361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434343"/>
                </a:solidFill>
              </a:defRPr>
            </a:lvl1pPr>
          </a:lstStyle>
          <a:p>
            <a:r>
              <a:t>Output of Highest Delay</a:t>
            </a:r>
          </a:p>
        </p:txBody>
      </p:sp>
      <p:pic>
        <p:nvPicPr>
          <p:cNvPr id="1743" name="Google Shape;839;p5" descr="Google Shape;839;p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726"/>
            <a:ext cx="12192001" cy="6302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5" name="Google Shape;844;p6"/>
          <p:cNvGraphicFramePr/>
          <p:nvPr/>
        </p:nvGraphicFramePr>
        <p:xfrm>
          <a:off x="12124" y="1454724"/>
          <a:ext cx="12167748" cy="3884530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2433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4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482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029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3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61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Arrival Time Delay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46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2001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UA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96147.63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123329.02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219476.65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46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2001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WN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75893.58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137177.15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213070.73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46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2001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AA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65811.73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103019.52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168831.25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46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2001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DL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66508.28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100308.55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166816.83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46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2001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MQ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58631.48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79069.42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137700.90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46" name="Google Shape;845;p6"/>
          <p:cNvSpPr txBox="1">
            <a:spLocks noGrp="1"/>
          </p:cNvSpPr>
          <p:nvPr>
            <p:ph type="title"/>
          </p:nvPr>
        </p:nvSpPr>
        <p:spPr>
          <a:xfrm>
            <a:off x="78715" y="-956734"/>
            <a:ext cx="8596670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434343"/>
                </a:solidFill>
              </a:defRPr>
            </a:lvl1pPr>
          </a:lstStyle>
          <a:p>
            <a:r>
              <a:t>Output of Highest Delay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851;p7"/>
          <p:cNvSpPr txBox="1">
            <a:spLocks noGrp="1"/>
          </p:cNvSpPr>
          <p:nvPr>
            <p:ph type="title"/>
          </p:nvPr>
        </p:nvSpPr>
        <p:spPr>
          <a:xfrm>
            <a:off x="4235" y="-10710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2001 Highest Delay Airline</a:t>
            </a:r>
          </a:p>
        </p:txBody>
      </p:sp>
      <p:sp>
        <p:nvSpPr>
          <p:cNvPr id="1749" name="Google Shape;850;p7"/>
          <p:cNvSpPr txBox="1">
            <a:spLocks noGrp="1"/>
          </p:cNvSpPr>
          <p:nvPr>
            <p:ph type="body" idx="1"/>
          </p:nvPr>
        </p:nvSpPr>
        <p:spPr>
          <a:xfrm>
            <a:off x="55035" y="1318307"/>
            <a:ext cx="10583673" cy="4424586"/>
          </a:xfrm>
          <a:prstGeom prst="rect">
            <a:avLst/>
          </a:prstGeom>
        </p:spPr>
        <p:txBody>
          <a:bodyPr/>
          <a:lstStyle/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The Airlines which experienced highest delay in the year 2001 were: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1. UA - </a:t>
            </a:r>
            <a:r>
              <a:rPr>
                <a:solidFill>
                  <a:srgbClr val="202122"/>
                </a:solidFill>
              </a:rPr>
              <a:t>United Airlines 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solidFill>
                  <a:srgbClr val="202122"/>
                </a:solidFill>
              </a:rPr>
              <a:t>2. </a:t>
            </a:r>
            <a:r>
              <a:t>WN - </a:t>
            </a:r>
            <a:r>
              <a:rPr>
                <a:solidFill>
                  <a:srgbClr val="202122"/>
                </a:solidFill>
              </a:rPr>
              <a:t>Southwest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solidFill>
                  <a:srgbClr val="202122"/>
                </a:solidFill>
              </a:rPr>
              <a:t>3. </a:t>
            </a:r>
            <a:r>
              <a:t>AA - </a:t>
            </a:r>
            <a:r>
              <a:rPr>
                <a:solidFill>
                  <a:srgbClr val="202122"/>
                </a:solidFill>
              </a:rPr>
              <a:t>American Airlines 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solidFill>
                  <a:srgbClr val="202122"/>
                </a:solidFill>
              </a:rPr>
              <a:t>4. </a:t>
            </a:r>
            <a:r>
              <a:t>DL - </a:t>
            </a:r>
            <a:r>
              <a:rPr>
                <a:solidFill>
                  <a:srgbClr val="202122"/>
                </a:solidFill>
              </a:rPr>
              <a:t>Delta Air Lines 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solidFill>
                  <a:srgbClr val="202122"/>
                </a:solidFill>
              </a:rPr>
              <a:t>5. </a:t>
            </a:r>
            <a:r>
              <a:t>MQ - Envoy Air 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856;p8"/>
          <p:cNvSpPr txBox="1">
            <a:spLocks noGrp="1"/>
          </p:cNvSpPr>
          <p:nvPr>
            <p:ph type="title"/>
          </p:nvPr>
        </p:nvSpPr>
        <p:spPr>
          <a:xfrm>
            <a:off x="118535" y="-10329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34343"/>
                </a:solidFill>
              </a:defRPr>
            </a:lvl1pPr>
          </a:lstStyle>
          <a:p>
            <a:r>
              <a:t>Script for Lowest delay</a:t>
            </a:r>
          </a:p>
        </p:txBody>
      </p:sp>
      <p:pic>
        <p:nvPicPr>
          <p:cNvPr id="1752" name="Google Shape;857;p8" descr="Google Shape;857;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391"/>
            <a:ext cx="12192000" cy="6267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862;p9"/>
          <p:cNvSpPr txBox="1">
            <a:spLocks noGrp="1"/>
          </p:cNvSpPr>
          <p:nvPr>
            <p:ph type="title"/>
          </p:nvPr>
        </p:nvSpPr>
        <p:spPr>
          <a:xfrm>
            <a:off x="4235" y="-12234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34343"/>
                </a:solidFill>
              </a:defRPr>
            </a:lvl1pPr>
          </a:lstStyle>
          <a:p>
            <a:r>
              <a:t>Output of Lowest Delay</a:t>
            </a:r>
          </a:p>
        </p:txBody>
      </p:sp>
      <p:pic>
        <p:nvPicPr>
          <p:cNvPr id="1755" name="Google Shape;863;p9" descr="Google Shape;863;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93" y="589792"/>
            <a:ext cx="12211186" cy="628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7" name="Google Shape;868;p10"/>
          <p:cNvGraphicFramePr/>
          <p:nvPr>
            <p:extLst>
              <p:ext uri="{D42A27DB-BD31-4B8C-83A1-F6EECF244321}">
                <p14:modId xmlns:p14="http://schemas.microsoft.com/office/powerpoint/2010/main" val="3923352512"/>
              </p:ext>
            </p:extLst>
          </p:nvPr>
        </p:nvGraphicFramePr>
        <p:xfrm>
          <a:off x="12700" y="1801699"/>
          <a:ext cx="12166598" cy="4302880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2433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52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919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026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333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287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Arrival Time Delay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91425" marR="91425" marT="91425" marB="91425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52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2001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AQ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4261.85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13661.38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700"/>
                        <a:t>17923.23</a:t>
                      </a:r>
                      <a:endParaRPr sz="1700">
                        <a:sym typeface="Arial"/>
                      </a:endParaRP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732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2001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TW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16890.03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23950.75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40840.78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103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2001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CO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20238,08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33827.45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54065.53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52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2001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AS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29323.83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27542.03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56865.87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52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2001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HP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28204.68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33454.57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>
                          <a:sym typeface="Arial"/>
                        </a:rPr>
                        <a:t>61659.25</a:t>
                      </a:r>
                    </a:p>
                  </a:txBody>
                  <a:tcPr marL="91425" marR="91425" marT="91425" marB="91425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58" name="Google Shape;869;p10"/>
          <p:cNvSpPr txBox="1">
            <a:spLocks noGrp="1"/>
          </p:cNvSpPr>
          <p:nvPr>
            <p:ph type="title"/>
          </p:nvPr>
        </p:nvSpPr>
        <p:spPr>
          <a:xfrm>
            <a:off x="29635" y="-9313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34343"/>
                </a:solidFill>
              </a:defRPr>
            </a:lvl1pPr>
          </a:lstStyle>
          <a:p>
            <a:r>
              <a:t>Output of Lowest Delay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875;p11"/>
          <p:cNvSpPr txBox="1">
            <a:spLocks noGrp="1"/>
          </p:cNvSpPr>
          <p:nvPr>
            <p:ph type="title"/>
          </p:nvPr>
        </p:nvSpPr>
        <p:spPr>
          <a:xfrm>
            <a:off x="93135" y="-10583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434343"/>
                </a:solidFill>
              </a:defRPr>
            </a:lvl1pPr>
          </a:lstStyle>
          <a:p>
            <a:r>
              <a:t>2001 Lowest Delay Airline</a:t>
            </a:r>
          </a:p>
        </p:txBody>
      </p:sp>
      <p:sp>
        <p:nvSpPr>
          <p:cNvPr id="1761" name="Google Shape;874;p11"/>
          <p:cNvSpPr txBox="1">
            <a:spLocks noGrp="1"/>
          </p:cNvSpPr>
          <p:nvPr>
            <p:ph type="body" idx="1"/>
          </p:nvPr>
        </p:nvSpPr>
        <p:spPr>
          <a:xfrm>
            <a:off x="169335" y="1305036"/>
            <a:ext cx="10744656" cy="4247928"/>
          </a:xfrm>
          <a:prstGeom prst="rect">
            <a:avLst/>
          </a:prstGeom>
        </p:spPr>
        <p:txBody>
          <a:bodyPr/>
          <a:lstStyle/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The Airlines which experienced lowest delay in the year 2001 were: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1. AQ - Aloha Airlines Inc.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2.TW -Trans World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3.CO - Continental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4.AS- Alaska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5.HP - America West Airlines Inc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909;p16"/>
          <p:cNvSpPr txBox="1">
            <a:spLocks noGrp="1"/>
          </p:cNvSpPr>
          <p:nvPr>
            <p:ph type="title"/>
          </p:nvPr>
        </p:nvSpPr>
        <p:spPr>
          <a:xfrm>
            <a:off x="1360" y="-174127"/>
            <a:ext cx="8596669" cy="1035828"/>
          </a:xfrm>
          <a:prstGeom prst="rect">
            <a:avLst/>
          </a:prstGeom>
        </p:spPr>
        <p:txBody>
          <a:bodyPr/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Output of Highest Delay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endParaRPr sz="1800"/>
          </a:p>
        </p:txBody>
      </p:sp>
      <p:pic>
        <p:nvPicPr>
          <p:cNvPr id="1556" name="Google Shape;911;p16" descr="Google Shape;911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6" y="651109"/>
            <a:ext cx="10083674" cy="6209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4750" b="4750"/>
          <a:stretch>
            <a:fillRect/>
          </a:stretch>
        </p:blipFill>
        <p:spPr>
          <a:xfrm>
            <a:off x="0" y="-19050"/>
            <a:ext cx="12192000" cy="6896100"/>
          </a:xfrm>
          <a:prstGeom prst="rect">
            <a:avLst/>
          </a:prstGeom>
        </p:spPr>
      </p:pic>
      <p:sp>
        <p:nvSpPr>
          <p:cNvPr id="1764" name="Conclusion"/>
          <p:cNvSpPr txBox="1">
            <a:spLocks noGrp="1"/>
          </p:cNvSpPr>
          <p:nvPr>
            <p:ph type="title"/>
          </p:nvPr>
        </p:nvSpPr>
        <p:spPr>
          <a:xfrm>
            <a:off x="558918" y="1646230"/>
            <a:ext cx="10922001" cy="1936751"/>
          </a:xfrm>
          <a:prstGeom prst="rect">
            <a:avLst/>
          </a:prstGeom>
        </p:spPr>
        <p:txBody>
          <a:bodyPr/>
          <a:lstStyle/>
          <a:p>
            <a:r>
              <a:t>Conclusion  </a:t>
            </a:r>
          </a:p>
        </p:txBody>
      </p:sp>
    </p:spTree>
    <p:extLst>
      <p:ext uri="{BB962C8B-B14F-4D97-AF65-F5344CB8AC3E}">
        <p14:creationId xmlns:p14="http://schemas.microsoft.com/office/powerpoint/2010/main" val="253377560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89FA51-0AFC-48E6-AB6C-110FC8B51AEC}"/>
              </a:ext>
            </a:extLst>
          </p:cNvPr>
          <p:cNvSpPr txBox="1"/>
          <p:nvPr/>
        </p:nvSpPr>
        <p:spPr>
          <a:xfrm>
            <a:off x="99483" y="110067"/>
            <a:ext cx="2743200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/>
              <a:t>Highest Total Delay</a:t>
            </a:r>
            <a:endParaRPr lang="en-GB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B13389-55D8-4850-A7C1-BB87950CFFF5}"/>
              </a:ext>
            </a:extLst>
          </p:cNvPr>
          <p:cNvSpPr txBox="1"/>
          <p:nvPr/>
        </p:nvSpPr>
        <p:spPr>
          <a:xfrm>
            <a:off x="99482" y="3232150"/>
            <a:ext cx="2743200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/>
              <a:t>Lowest Total Delay</a:t>
            </a:r>
            <a:endParaRPr lang="en-GB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xmlns="" id="{912115C3-8489-4C8C-BD67-837D89DE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" y="500655"/>
            <a:ext cx="11448472" cy="230069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3" name="Picture 13" descr="Table, Excel&#10;&#10;Description automatically generated">
            <a:extLst>
              <a:ext uri="{FF2B5EF4-FFF2-40B4-BE49-F238E27FC236}">
                <a16:creationId xmlns:a16="http://schemas.microsoft.com/office/drawing/2014/main" xmlns="" id="{A1B5DB4C-7AD3-48EB-8F35-25534773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" y="3838136"/>
            <a:ext cx="11448472" cy="224127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669538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xmlns="" id="{C6B6D53A-9EBA-4586-96A4-C14BD2105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" y="921558"/>
            <a:ext cx="12189911" cy="50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09842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xmlns="" id="{21E5139F-356A-4397-BFDF-F4564254F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858088"/>
            <a:ext cx="12196312" cy="56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5022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Yellow Team - 10/06/20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Yellow Team - </a:t>
            </a:r>
            <a:r>
              <a:rPr lang="en-US"/>
              <a:t>10/13/20</a:t>
            </a:r>
            <a:endParaRPr/>
          </a:p>
        </p:txBody>
      </p:sp>
      <p:sp>
        <p:nvSpPr>
          <p:cNvPr id="1795" name="Thanks for you watching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Thank </a:t>
            </a:r>
            <a:r>
              <a:rPr dirty="0" err="1" smtClean="0"/>
              <a:t>yo</a:t>
            </a:r>
            <a:r>
              <a:rPr lang="en-IN" dirty="0" smtClean="0"/>
              <a:t>u</a:t>
            </a:r>
            <a:r>
              <a:rPr dirty="0" smtClean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8" name="Google Shape;916;p17"/>
          <p:cNvGraphicFramePr/>
          <p:nvPr/>
        </p:nvGraphicFramePr>
        <p:xfrm>
          <a:off x="72189" y="1219200"/>
          <a:ext cx="12141040" cy="375086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28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82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282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282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282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0484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Year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Carrier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Arrival Time Delay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Departure Time Delay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sym typeface="Arial"/>
                        </a:rPr>
                        <a:t>Total Time Delay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920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1987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DL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36494.58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22571.73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59066.32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920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1987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CO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22340.97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26345.23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47686.2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920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1987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UA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21772.87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20607.1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42379.97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920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1987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PI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17991.15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14837.93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32829.08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920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1987</a:t>
                      </a:r>
                    </a:p>
                  </a:txBody>
                  <a:tcPr marL="91425" marR="91425" marT="91425" marB="91425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EA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16098.73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15651.95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31750.68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559" name="Google Shape;917;p17"/>
          <p:cNvSpPr txBox="1">
            <a:spLocks noGrp="1"/>
          </p:cNvSpPr>
          <p:nvPr>
            <p:ph type="title"/>
          </p:nvPr>
        </p:nvSpPr>
        <p:spPr>
          <a:xfrm>
            <a:off x="80435" y="-524934"/>
            <a:ext cx="8596669" cy="1826582"/>
          </a:xfrm>
          <a:prstGeom prst="rect">
            <a:avLst/>
          </a:prstGeom>
        </p:spPr>
        <p:txBody>
          <a:bodyPr/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Output of Highest Delay</a:t>
            </a:r>
          </a:p>
          <a:p>
            <a:endParaRPr sz="180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1987 Highest Delay Airline"/>
          <p:cNvSpPr txBox="1">
            <a:spLocks noGrp="1"/>
          </p:cNvSpPr>
          <p:nvPr>
            <p:ph type="title"/>
          </p:nvPr>
        </p:nvSpPr>
        <p:spPr>
          <a:xfrm>
            <a:off x="118535" y="-893234"/>
            <a:ext cx="8596669" cy="182658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1987 Highest Delay Airline</a:t>
            </a:r>
          </a:p>
        </p:txBody>
      </p:sp>
      <p:sp>
        <p:nvSpPr>
          <p:cNvPr id="1562" name="Google Shape;922;p18"/>
          <p:cNvSpPr txBox="1">
            <a:spLocks noGrp="1"/>
          </p:cNvSpPr>
          <p:nvPr>
            <p:ph type="body" idx="1"/>
          </p:nvPr>
        </p:nvSpPr>
        <p:spPr>
          <a:xfrm>
            <a:off x="220135" y="1383980"/>
            <a:ext cx="10769510" cy="4090040"/>
          </a:xfrm>
          <a:prstGeom prst="rect">
            <a:avLst/>
          </a:prstGeom>
        </p:spPr>
        <p:txBody>
          <a:bodyPr lIns="45699" tIns="45699" rIns="45699" bIns="45699" anchor="t">
            <a:normAutofit/>
          </a:bodyPr>
          <a:lstStyle/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The Airlines which experienced highest delay in the year 1987 were: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1. DL - Delta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2. CO -Continental Airlines</a:t>
            </a:r>
            <a:r>
              <a:rPr lang="en-US"/>
              <a:t> 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3. UA - United Airlines</a:t>
            </a:r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4. PI </a:t>
            </a:r>
            <a:r>
              <a:rPr lang="en-US"/>
              <a:t>– Piedmont Aviation Inc.</a:t>
            </a:r>
            <a:endParaRPr/>
          </a:p>
          <a:p>
            <a:pPr indent="-228600">
              <a:lnSpc>
                <a:spcPct val="150000"/>
              </a:lnSpc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5. EA - Eastern Airlines</a:t>
            </a:r>
            <a:r>
              <a:rPr lang="en-US"/>
              <a:t> </a:t>
            </a: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Face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Face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0e7f334-ba1d-45bb-a685-a9a24cf7af9b">
      <UserInfo>
        <DisplayName>Sui, Mr. Meng</DisplayName>
        <AccountId>11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9CB98D293526438BF3D7283AE80395" ma:contentTypeVersion="4" ma:contentTypeDescription="Create a new document." ma:contentTypeScope="" ma:versionID="5d2e53ed859c6d08c9f56fbe12f7f417">
  <xsd:schema xmlns:xsd="http://www.w3.org/2001/XMLSchema" xmlns:xs="http://www.w3.org/2001/XMLSchema" xmlns:p="http://schemas.microsoft.com/office/2006/metadata/properties" xmlns:ns2="0013daa9-3aff-4bf1-9cbb-f6905cf795ba" xmlns:ns3="a0e7f334-ba1d-45bb-a685-a9a24cf7af9b" targetNamespace="http://schemas.microsoft.com/office/2006/metadata/properties" ma:root="true" ma:fieldsID="705123e3597e0d08ee1d708e193955b2" ns2:_="" ns3:_="">
    <xsd:import namespace="0013daa9-3aff-4bf1-9cbb-f6905cf795ba"/>
    <xsd:import namespace="a0e7f334-ba1d-45bb-a685-a9a24cf7af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13daa9-3aff-4bf1-9cbb-f6905cf795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7f334-ba1d-45bb-a685-a9a24cf7af9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18A7C3-D46F-4C09-9BD7-2D8EA1FCC120}">
  <ds:schemaRefs>
    <ds:schemaRef ds:uri="a0e7f334-ba1d-45bb-a685-a9a24cf7af9b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4A07D0E-51C1-4B25-A327-FBF01B52BB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05306F-C877-454A-AE20-7858358A7CF8}">
  <ds:schemaRefs>
    <ds:schemaRef ds:uri="0013daa9-3aff-4bf1-9cbb-f6905cf795ba"/>
    <ds:schemaRef ds:uri="a0e7f334-ba1d-45bb-a685-a9a24cf7af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1048</Words>
  <Application>Microsoft Office PowerPoint</Application>
  <PresentationFormat>Widescreen</PresentationFormat>
  <Paragraphs>520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Graphik</vt:lpstr>
      <vt:lpstr>Graphik Medium</vt:lpstr>
      <vt:lpstr>Graphik Semibold</vt:lpstr>
      <vt:lpstr>Helvetica</vt:lpstr>
      <vt:lpstr>Times Roman</vt:lpstr>
      <vt:lpstr>Trebuchet MS</vt:lpstr>
      <vt:lpstr>Facet</vt:lpstr>
      <vt:lpstr>Big Data Analytics Project</vt:lpstr>
      <vt:lpstr>Team Yellow </vt:lpstr>
      <vt:lpstr>PowerPoint Presentation</vt:lpstr>
      <vt:lpstr>Download &amp; Upload File</vt:lpstr>
      <vt:lpstr>Spreadsheet Output </vt:lpstr>
      <vt:lpstr>Script For Highest Delay</vt:lpstr>
      <vt:lpstr>Output of Highest Delay </vt:lpstr>
      <vt:lpstr>Output of Highest Delay </vt:lpstr>
      <vt:lpstr>1987 Highest Delay Airline</vt:lpstr>
      <vt:lpstr>Script for Lowest Delay</vt:lpstr>
      <vt:lpstr>Output of Lowest Delay</vt:lpstr>
      <vt:lpstr>Output of Lowest Delay</vt:lpstr>
      <vt:lpstr>1987 Lowest Delay Airline</vt:lpstr>
      <vt:lpstr>PowerPoint Presentation</vt:lpstr>
      <vt:lpstr>Downloading data in Hadoop</vt:lpstr>
      <vt:lpstr>Spreadsheet Output</vt:lpstr>
      <vt:lpstr>Script for Highest Delay</vt:lpstr>
      <vt:lpstr>Output of Highest Delay</vt:lpstr>
      <vt:lpstr>Output of Highest Delay</vt:lpstr>
      <vt:lpstr>The Airlines which experienced highest delay in the year 1988 were:  1. UA - United Airlines 2. DL - Delta Airlines 3. PI - Piedmont Aviation Inc. 4. US – US Airways 5. AA – American Airlines</vt:lpstr>
      <vt:lpstr>Script for Lowest Delay</vt:lpstr>
      <vt:lpstr>Output for Lowest Delay</vt:lpstr>
      <vt:lpstr>Output of Lowest Delay</vt:lpstr>
      <vt:lpstr>The Airlines which experienced lowest delay in the year 1988 were:  1. PS – Pacific Southwest Airlines 2. PA – Florida Coastal Airlines 3. AS – Alaska Airlines 4. HP – America West Airlines Inc 5. WN – Southwest Airlines</vt:lpstr>
      <vt:lpstr>PowerPoint Presentation</vt:lpstr>
      <vt:lpstr>Downloading Data Into Hadoop</vt:lpstr>
      <vt:lpstr>PowerPoint Presentation</vt:lpstr>
      <vt:lpstr>Spreadsheet Output</vt:lpstr>
      <vt:lpstr>Highest Delay Script</vt:lpstr>
      <vt:lpstr>Highest Delay Output</vt:lpstr>
      <vt:lpstr>Output of Highest Delay</vt:lpstr>
      <vt:lpstr>1989 Highest Delay Airline</vt:lpstr>
      <vt:lpstr>Lowest Delay Script</vt:lpstr>
      <vt:lpstr>Lowest Delay Output</vt:lpstr>
      <vt:lpstr>Output of Lowest Delay</vt:lpstr>
      <vt:lpstr>1989 Lowest Delay Airline</vt:lpstr>
      <vt:lpstr>PowerPoint Presentation</vt:lpstr>
      <vt:lpstr>Downloading data in Hadoop</vt:lpstr>
      <vt:lpstr>Spreadsheet Output</vt:lpstr>
      <vt:lpstr>Script for Highest Delay</vt:lpstr>
      <vt:lpstr>Output of Highest Delay</vt:lpstr>
      <vt:lpstr>Output of Highest Delay</vt:lpstr>
      <vt:lpstr>The Airlines which experienced highest delay in the year 1990 were:  1. DL - Delta Airlines 2. US - USAirways  3. AA - American Airlines, Inc. 4. UA - United Airlines 5. CO - Continental Airlines </vt:lpstr>
      <vt:lpstr>Script for Lowest Delay</vt:lpstr>
      <vt:lpstr>Output for Lowest Delay</vt:lpstr>
      <vt:lpstr>Output of Lowest Delay</vt:lpstr>
      <vt:lpstr>The Airlines which experienced lowest delay in the year 1990 were:  1. PA-Florida Coastal Airlines 2. AS-Alaska Airlines 3. HP-America West Airlines Inc 4. EA-European Air Express 5. TW-Trans World Airlines</vt:lpstr>
      <vt:lpstr>PowerPoint Presentation</vt:lpstr>
      <vt:lpstr>Downloading Data For Hadoop</vt:lpstr>
      <vt:lpstr>PowerPoint Presentation</vt:lpstr>
      <vt:lpstr>Script For Highest Delay</vt:lpstr>
      <vt:lpstr>Output of Highest Delay </vt:lpstr>
      <vt:lpstr>PowerPoint Presentation</vt:lpstr>
      <vt:lpstr>PowerPoint Presentation</vt:lpstr>
      <vt:lpstr>Script for Lowest Delay</vt:lpstr>
      <vt:lpstr>Output of Lowest Delay</vt:lpstr>
      <vt:lpstr>PowerPoint Presentation</vt:lpstr>
      <vt:lpstr>PowerPoint Presentation</vt:lpstr>
      <vt:lpstr>PowerPoint Presentation</vt:lpstr>
      <vt:lpstr>Download and Upload File </vt:lpstr>
      <vt:lpstr>PowerPoint Presentation</vt:lpstr>
      <vt:lpstr>Script for highest Delay</vt:lpstr>
      <vt:lpstr>Output of Highest Delay</vt:lpstr>
      <vt:lpstr>Output of Highest Delay</vt:lpstr>
      <vt:lpstr>2001 Highest Delay Airline</vt:lpstr>
      <vt:lpstr>Script for Lowest delay</vt:lpstr>
      <vt:lpstr>Output of Lowest Delay</vt:lpstr>
      <vt:lpstr>Output of Lowest Delay</vt:lpstr>
      <vt:lpstr>2001 Lowest Delay Airline</vt:lpstr>
      <vt:lpstr>Conclusion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 Project</dc:title>
  <cp:lastModifiedBy>Jigar</cp:lastModifiedBy>
  <cp:revision>5</cp:revision>
  <dcterms:modified xsi:type="dcterms:W3CDTF">2020-10-13T22:52:51Z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0x010100499CB98D293526438BF3D7283AE80395</vt:lpwstr>
  </property>
</Properties>
</file>